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9" r:id="rId2"/>
  </p:sldMasterIdLst>
  <p:notesMasterIdLst>
    <p:notesMasterId r:id="rId41"/>
  </p:notesMasterIdLst>
  <p:handoutMasterIdLst>
    <p:handoutMasterId r:id="rId42"/>
  </p:handoutMasterIdLst>
  <p:sldIdLst>
    <p:sldId id="258" r:id="rId3"/>
    <p:sldId id="306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A"/>
    <a:srgbClr val="DB0E0E"/>
    <a:srgbClr val="C20F1D"/>
    <a:srgbClr val="F47835"/>
    <a:srgbClr val="002CE6"/>
    <a:srgbClr val="CFB590"/>
    <a:srgbClr val="0028D0"/>
    <a:srgbClr val="0021A5"/>
    <a:srgbClr val="FA4616"/>
    <a:srgbClr val="FBB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4602"/>
    </p:cViewPr>
  </p:sorterViewPr>
  <p:notesViewPr>
    <p:cSldViewPr snapToGrid="0">
      <p:cViewPr varScale="1">
        <p:scale>
          <a:sx n="85" d="100"/>
          <a:sy n="85" d="100"/>
        </p:scale>
        <p:origin x="37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CB99-A4D4-4008-8F2F-DFB345BE63DE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EE143-E376-4934-B417-22D35AB55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5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DD674-2108-4F1B-B8CD-085C43C639B0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5D6B-4F83-4C0E-AA75-488E013B8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9B58DE-4BA1-4364-B922-4D0E9172083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025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TechReady 23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12/5/2017 8:14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67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4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8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7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41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4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1200" spc="4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7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3209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3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8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91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7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7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8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9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583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5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23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988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5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27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2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8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14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4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3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7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5" y="2300726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8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4" y="3505940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673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4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61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89" y="1585309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3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6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4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Oval 1"/>
          <p:cNvSpPr/>
          <p:nvPr userDrawn="1"/>
        </p:nvSpPr>
        <p:spPr>
          <a:xfrm>
            <a:off x="6409591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 userDrawn="1"/>
        </p:nvSpPr>
        <p:spPr>
          <a:xfrm>
            <a:off x="2" y="4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92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3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69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4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3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6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5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40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2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900" spc="338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7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2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Oval 1"/>
          <p:cNvSpPr/>
          <p:nvPr userDrawn="1"/>
        </p:nvSpPr>
        <p:spPr>
          <a:xfrm>
            <a:off x="6409590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Rectangle 2"/>
          <p:cNvSpPr/>
          <p:nvPr userDrawn="1"/>
        </p:nvSpPr>
        <p:spPr>
          <a:xfrm>
            <a:off x="1" y="3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90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2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675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3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2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1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2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19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69" y="1042819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2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7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6" y="1889685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7"/>
            <a:ext cx="8356602" cy="1221825"/>
          </a:xfrm>
        </p:spPr>
        <p:txBody>
          <a:bodyPr>
            <a:normAutofit/>
          </a:bodyPr>
          <a:lstStyle>
            <a:lvl1pPr algn="just">
              <a:defRPr sz="78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49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788"/>
            </a:lvl2pPr>
            <a:lvl3pPr>
              <a:defRPr sz="675"/>
            </a:lvl3pPr>
            <a:lvl4pPr>
              <a:defRPr sz="619"/>
            </a:lvl4pPr>
            <a:lvl5pPr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39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900"/>
            </a:lvl1pPr>
            <a:lvl2pPr algn="just">
              <a:defRPr sz="788"/>
            </a:lvl2pPr>
            <a:lvl3pPr algn="just">
              <a:defRPr sz="675"/>
            </a:lvl3pPr>
            <a:lvl4pPr algn="just">
              <a:defRPr sz="619"/>
            </a:lvl4pPr>
            <a:lvl5pPr algn="just"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1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93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41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2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3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4" y="3402226"/>
            <a:ext cx="6291134" cy="1902942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39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2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07134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4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3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5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6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9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74500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2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760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788"/>
            </a:lvl1pPr>
            <a:lvl2pPr>
              <a:defRPr sz="675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2237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8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7430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3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2642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095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4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60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1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7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651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4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3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6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5" y="2300724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8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3" y="3505938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989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2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59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89" y="1585307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21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70" y="1042821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3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7" y="1889685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9"/>
            <a:ext cx="8356602" cy="1221825"/>
          </a:xfrm>
        </p:spPr>
        <p:txBody>
          <a:bodyPr>
            <a:normAutofit/>
          </a:bodyPr>
          <a:lstStyle>
            <a:lvl1pPr algn="just"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617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92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3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0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7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1200"/>
            </a:lvl1pPr>
            <a:lvl2pPr algn="just">
              <a:defRPr sz="1050"/>
            </a:lvl2pPr>
            <a:lvl3pPr algn="just">
              <a:defRPr sz="900"/>
            </a:lvl3pPr>
            <a:lvl4pPr algn="just">
              <a:defRPr sz="825"/>
            </a:lvl4pPr>
            <a:lvl5pPr algn="just"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6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7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4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5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5" y="3402226"/>
            <a:ext cx="6291134" cy="1902942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41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4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07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82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-3" y="4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3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6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6" y="6170897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4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4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1050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4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6232024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8"/>
            <a:ext cx="12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shrpntknight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4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98" r:id="rId3"/>
    <p:sldLayoutId id="2147483700" r:id="rId4"/>
    <p:sldLayoutId id="2147483668" r:id="rId5"/>
    <p:sldLayoutId id="2147483703" r:id="rId6"/>
    <p:sldLayoutId id="2147483701" r:id="rId7"/>
    <p:sldLayoutId id="2147483702" r:id="rId8"/>
    <p:sldLayoutId id="2147483699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91" r:id="rId17"/>
    <p:sldLayoutId id="2147483685" r:id="rId18"/>
    <p:sldLayoutId id="2147483704" r:id="rId19"/>
    <p:sldLayoutId id="2147483705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40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buClr>
          <a:srgbClr val="ED1B2A"/>
        </a:buClr>
        <a:buFont typeface="Courier New" panose="02070309020205020404" pitchFamily="49" charset="0"/>
        <a:buChar char="o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80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-3" y="2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3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4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5" y="6170895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3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3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788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3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6232022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5"/>
            <a:ext cx="1227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@</a:t>
            </a:r>
            <a:r>
              <a:rPr lang="en-US" sz="900" dirty="0" err="1">
                <a:solidFill>
                  <a:schemeClr val="bg1"/>
                </a:solidFill>
              </a:rPr>
              <a:t>shrpntknight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05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14350" rtl="0" eaLnBrk="1" latinLnBrk="0" hangingPunct="1">
        <a:lnSpc>
          <a:spcPct val="150000"/>
        </a:lnSpc>
        <a:spcBef>
          <a:spcPts val="563"/>
        </a:spcBef>
        <a:buFont typeface="Wingdings" panose="05000000000000000000" pitchFamily="2" charset="2"/>
        <a:buChar char="§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50000"/>
        </a:lnSpc>
        <a:spcBef>
          <a:spcPts val="281"/>
        </a:spcBef>
        <a:buClr>
          <a:srgbClr val="ED1B2A"/>
        </a:buClr>
        <a:buFont typeface="Courier New" panose="02070309020205020404" pitchFamily="49" charset="0"/>
        <a:buChar char="o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www.sharepointknigh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point.uservoice.com/forums/329220-sharepoint-dev-platform" TargetMode="External"/><Relationship Id="rId2" Type="http://schemas.openxmlformats.org/officeDocument/2006/relationships/hyperlink" Target="https://dev.office.com/sharepoint/docs/spfx/set-up-your-development-environmen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t.ly/2uqfX6B" TargetMode="External"/><Relationship Id="rId5" Type="http://schemas.openxmlformats.org/officeDocument/2006/relationships/hyperlink" Target="http://dev.office.com/fabric" TargetMode="External"/><Relationship Id="rId4" Type="http://schemas.openxmlformats.org/officeDocument/2006/relationships/hyperlink" Target="http://www.typescriptlang.org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12" Type="http://schemas.openxmlformats.org/officeDocument/2006/relationships/image" Target="../media/image2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9.tiff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SharePoint Framework Jump Start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SharePoint Fest Chicago</a:t>
            </a:r>
          </a:p>
          <a:p>
            <a:r>
              <a:rPr lang="en-US" dirty="0"/>
              <a:t>December 6, 2017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977" y="6161040"/>
            <a:ext cx="203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en-US" noProof="1">
                <a:solidFill>
                  <a:schemeClr val="bg1">
                    <a:lumMod val="95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Ryan Schouten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981" y="5931590"/>
            <a:ext cx="15985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45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85085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83" y="2389243"/>
            <a:ext cx="483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293C7C-A856-46C5-9CA4-BAAD62976225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6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17A98-7BBC-47F0-B0BD-489D04B9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Framework Extensions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781B41-60FB-4DF7-96FE-5ED4260CD449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18D148D-1D6F-46E6-9A0E-E141EF3D1E7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Application customizer 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to extend UI or embed JavaScript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575CC4B-EE78-49B6-984E-5E4B8F46BDDC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64E0DB-5EAD-43B8-BBA2-A92318B4A0C1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AC5124-4E0B-4A35-B269-436E67AAF07F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Field customizer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to modify rendering of a field</a:t>
              </a:r>
            </a:p>
            <a:p>
              <a:pPr defTabSz="685327"/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246FA6-6A92-4A2A-B38F-7C5011CF62B1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BF50DF-0927-47DA-BF53-344EA504B63D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62A6D36-FFED-41A5-9621-7562E358A9F4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ListView Command Set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for adding new buttons to toolbar or context menu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FF6804F-45DA-4378-80A2-B26CB2728913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50F2E2-7AA6-4D26-9749-16697F3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24" y="2341301"/>
            <a:ext cx="4561002" cy="2175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2A24266-9C90-48ED-A6E0-B52183F3F3AD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B59B-CE2C-4091-9D0B-1C531BB0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architecture of an extension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5B8812-BA09-4C1D-97FE-4A1F7319402F}"/>
              </a:ext>
            </a:extLst>
          </p:cNvPr>
          <p:cNvGrpSpPr/>
          <p:nvPr/>
        </p:nvGrpSpPr>
        <p:grpSpPr>
          <a:xfrm>
            <a:off x="3560715" y="2364954"/>
            <a:ext cx="1897923" cy="1386872"/>
            <a:chOff x="3824185" y="1638265"/>
            <a:chExt cx="2236972" cy="163462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774DE7-89C8-42F9-9EE3-FF57B452593C}"/>
                </a:ext>
              </a:extLst>
            </p:cNvPr>
            <p:cNvSpPr/>
            <p:nvPr/>
          </p:nvSpPr>
          <p:spPr bwMode="auto">
            <a:xfrm>
              <a:off x="3824185" y="1829346"/>
              <a:ext cx="1784947" cy="1294307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4285" tIns="34285" rIns="34285" bIns="34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SharePoint </a:t>
              </a:r>
              <a:b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</a:b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Online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BF36E5-FB19-446B-B599-708857730F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2751" y="1638265"/>
              <a:ext cx="1148406" cy="688997"/>
              <a:chOff x="5192120" y="3272891"/>
              <a:chExt cx="1696932" cy="101808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B8C012-4255-4DAD-BB7B-0C361A158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2120" y="3272891"/>
                <a:ext cx="1595281" cy="101808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C119A1F-5E31-474B-BC52-FFA085E6F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1093" y="3272891"/>
                <a:ext cx="787959" cy="760637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733F88-05FD-46AE-BE87-A530A14E7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4311" y="2782721"/>
              <a:ext cx="489642" cy="49017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DABC55-94DA-432C-8F6C-626ADBBCFCD8}"/>
              </a:ext>
            </a:extLst>
          </p:cNvPr>
          <p:cNvGrpSpPr/>
          <p:nvPr/>
        </p:nvGrpSpPr>
        <p:grpSpPr>
          <a:xfrm>
            <a:off x="6094814" y="3712857"/>
            <a:ext cx="1315839" cy="755969"/>
            <a:chOff x="4772232" y="5510466"/>
            <a:chExt cx="1789633" cy="102817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8FB1AF-262B-4A32-8CF4-2F9836057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0769" y="5510466"/>
              <a:ext cx="541552" cy="612000"/>
              <a:chOff x="1776745" y="4741916"/>
              <a:chExt cx="489172" cy="55280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BA313D7-F10C-4A2A-9ABB-7E490D9B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5786" y="4741916"/>
                <a:ext cx="480131" cy="55280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43A7A-5A40-43A3-8398-B5C3AD2ADAAF}"/>
                  </a:ext>
                </a:extLst>
              </p:cNvPr>
              <p:cNvSpPr txBox="1"/>
              <p:nvPr/>
            </p:nvSpPr>
            <p:spPr>
              <a:xfrm>
                <a:off x="1776745" y="4988029"/>
                <a:ext cx="481051" cy="225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324" b="1" dirty="0">
                    <a:gradFill>
                      <a:gsLst>
                        <a:gs pos="69912">
                          <a:schemeClr val="accent3"/>
                        </a:gs>
                        <a:gs pos="30000">
                          <a:schemeClr val="accent3"/>
                        </a:gs>
                      </a:gsLst>
                      <a:lin ang="5400000" scaled="0"/>
                    </a:gradFill>
                  </a:rPr>
                  <a:t>js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E884B0-BF24-4124-B0E7-D566C8B7878F}"/>
                </a:ext>
              </a:extLst>
            </p:cNvPr>
            <p:cNvSpPr/>
            <p:nvPr/>
          </p:nvSpPr>
          <p:spPr bwMode="auto">
            <a:xfrm>
              <a:off x="4772232" y="5891710"/>
              <a:ext cx="1789633" cy="6469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chemeClr val="tx1">
                      <a:lumMod val="75000"/>
                    </a:schemeClr>
                  </a:solidFill>
                </a:rPr>
                <a:t>JavaScript Library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BCCB44-DF85-4B8B-8273-3E43C4628C27}"/>
              </a:ext>
            </a:extLst>
          </p:cNvPr>
          <p:cNvCxnSpPr/>
          <p:nvPr/>
        </p:nvCxnSpPr>
        <p:spPr>
          <a:xfrm flipH="1">
            <a:off x="5188127" y="2207953"/>
            <a:ext cx="1307864" cy="27893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ED8F61-7532-49AD-8DF1-99EFC97BF59F}"/>
              </a:ext>
            </a:extLst>
          </p:cNvPr>
          <p:cNvCxnSpPr>
            <a:cxnSpLocks/>
          </p:cNvCxnSpPr>
          <p:nvPr/>
        </p:nvCxnSpPr>
        <p:spPr>
          <a:xfrm flipV="1">
            <a:off x="4636973" y="3937843"/>
            <a:ext cx="1859018" cy="14008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0" name="Picture 39" descr="A picture containing screenshot, monitor&#10;&#10;Description generated with very high confidence">
            <a:extLst>
              <a:ext uri="{FF2B5EF4-FFF2-40B4-BE49-F238E27FC236}">
                <a16:creationId xmlns:a16="http://schemas.microsoft.com/office/drawing/2014/main" id="{4F369FF6-DDBA-4D18-854A-CD27BF275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08" y="3058390"/>
            <a:ext cx="3273169" cy="17095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A96AEFB-FFD4-461B-91A5-01B8AD23279F}"/>
              </a:ext>
            </a:extLst>
          </p:cNvPr>
          <p:cNvSpPr/>
          <p:nvPr/>
        </p:nvSpPr>
        <p:spPr bwMode="auto">
          <a:xfrm>
            <a:off x="1092246" y="3149825"/>
            <a:ext cx="3544729" cy="23805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9408" tIns="34285" rIns="34285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3" fontAlgn="base">
              <a:spcBef>
                <a:spcPct val="0"/>
              </a:spcBef>
              <a:spcAft>
                <a:spcPct val="0"/>
              </a:spcAft>
            </a:pPr>
            <a:r>
              <a:rPr lang="en-US" sz="1324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Extension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64661-7BF9-461C-9D24-95417BFD65E6}"/>
              </a:ext>
            </a:extLst>
          </p:cNvPr>
          <p:cNvSpPr/>
          <p:nvPr/>
        </p:nvSpPr>
        <p:spPr bwMode="auto">
          <a:xfrm>
            <a:off x="1092246" y="4605152"/>
            <a:ext cx="3544729" cy="23805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9408" tIns="34285" rIns="34285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3" fontAlgn="base">
              <a:spcBef>
                <a:spcPct val="0"/>
              </a:spcBef>
              <a:spcAft>
                <a:spcPct val="0"/>
              </a:spcAft>
            </a:pPr>
            <a:r>
              <a:rPr lang="en-US" sz="1324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Extension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4781C8-876E-499D-BA92-D6E75D1819EF}"/>
              </a:ext>
            </a:extLst>
          </p:cNvPr>
          <p:cNvGrpSpPr>
            <a:grpSpLocks noChangeAspect="1"/>
          </p:cNvGrpSpPr>
          <p:nvPr/>
        </p:nvGrpSpPr>
        <p:grpSpPr>
          <a:xfrm>
            <a:off x="923629" y="4638356"/>
            <a:ext cx="317631" cy="356483"/>
            <a:chOff x="8756011" y="4457628"/>
            <a:chExt cx="1121405" cy="12585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AAA13E-A5F3-433A-95B8-336214697EDC}"/>
                </a:ext>
              </a:extLst>
            </p:cNvPr>
            <p:cNvGrpSpPr/>
            <p:nvPr/>
          </p:nvGrpSpPr>
          <p:grpSpPr>
            <a:xfrm>
              <a:off x="8756011" y="4530388"/>
              <a:ext cx="1121405" cy="1121405"/>
              <a:chOff x="8756011" y="4530388"/>
              <a:chExt cx="1121405" cy="112140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7444E18-765E-42DE-889F-057B93DE0F2A}"/>
                  </a:ext>
                </a:extLst>
              </p:cNvPr>
              <p:cNvSpPr/>
              <p:nvPr/>
            </p:nvSpPr>
            <p:spPr bwMode="auto">
              <a:xfrm>
                <a:off x="8756011" y="4530388"/>
                <a:ext cx="1121405" cy="11214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6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859C6F-5BD5-41F6-BA6D-48C6BBA9AE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965" y="4836452"/>
                <a:ext cx="715793" cy="540000"/>
                <a:chOff x="5784587" y="4234924"/>
                <a:chExt cx="808975" cy="610297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07E01E0-F10B-4B5D-AC3A-B5D7317CA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587" y="4234924"/>
                  <a:ext cx="666415" cy="527251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9AE47A6-42AD-42E3-A72A-9404C7220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7335" y="4389009"/>
                  <a:ext cx="446227" cy="456212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714A73E-B778-4972-8685-D290D14B7FF2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9244051" y="5588907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589EF569-516B-4A29-8284-9991589AB9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44051" y="4476914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588446-6732-43C6-9798-22CD03A7BE65}"/>
              </a:ext>
            </a:extLst>
          </p:cNvPr>
          <p:cNvGrpSpPr>
            <a:grpSpLocks noChangeAspect="1"/>
          </p:cNvGrpSpPr>
          <p:nvPr/>
        </p:nvGrpSpPr>
        <p:grpSpPr>
          <a:xfrm>
            <a:off x="916569" y="3199242"/>
            <a:ext cx="317631" cy="356483"/>
            <a:chOff x="8756011" y="4457628"/>
            <a:chExt cx="1121405" cy="12585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2905DA1-CB0F-4268-9D1E-90485A646CD7}"/>
                </a:ext>
              </a:extLst>
            </p:cNvPr>
            <p:cNvGrpSpPr/>
            <p:nvPr/>
          </p:nvGrpSpPr>
          <p:grpSpPr>
            <a:xfrm>
              <a:off x="8756011" y="4530388"/>
              <a:ext cx="1121405" cy="1121405"/>
              <a:chOff x="8756011" y="4530388"/>
              <a:chExt cx="1121405" cy="112140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E8ADDE-85CC-42B1-BF1E-C00087EFE6EE}"/>
                  </a:ext>
                </a:extLst>
              </p:cNvPr>
              <p:cNvSpPr/>
              <p:nvPr/>
            </p:nvSpPr>
            <p:spPr bwMode="auto">
              <a:xfrm>
                <a:off x="8756011" y="4530388"/>
                <a:ext cx="1121405" cy="11214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6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A6871E1-7DD5-4A5E-9920-072D21B910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965" y="4836452"/>
                <a:ext cx="715793" cy="540000"/>
                <a:chOff x="5784587" y="4234924"/>
                <a:chExt cx="808975" cy="610297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7D1144E-A542-45B5-9E5C-9E55C46E2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587" y="4234924"/>
                  <a:ext cx="666415" cy="527251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F17B623-4082-4778-9B66-1F53C2D72C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7335" y="4389009"/>
                  <a:ext cx="446227" cy="456212"/>
                </a:xfrm>
                <a:prstGeom prst="rect">
                  <a:avLst/>
                </a:prstGeom>
              </p:spPr>
            </p:pic>
          </p:grpSp>
        </p:grp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330EEC-8C06-4D97-9310-5966C8B9F763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9244051" y="5588907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6B8E2F7-C92D-45DD-B7AA-B2FD9F6BB45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44051" y="4476914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4B23A6-2D2E-4D93-81DD-E3C36EF6F527}"/>
              </a:ext>
            </a:extLst>
          </p:cNvPr>
          <p:cNvCxnSpPr>
            <a:cxnSpLocks/>
          </p:cNvCxnSpPr>
          <p:nvPr/>
        </p:nvCxnSpPr>
        <p:spPr>
          <a:xfrm flipH="1">
            <a:off x="7047146" y="2949524"/>
            <a:ext cx="633773" cy="691033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4">
            <a:extLst>
              <a:ext uri="{FF2B5EF4-FFF2-40B4-BE49-F238E27FC236}">
                <a16:creationId xmlns:a16="http://schemas.microsoft.com/office/drawing/2014/main" id="{4878117E-2015-4D17-831C-9D38862091BD}"/>
              </a:ext>
            </a:extLst>
          </p:cNvPr>
          <p:cNvSpPr txBox="1"/>
          <p:nvPr/>
        </p:nvSpPr>
        <p:spPr>
          <a:xfrm>
            <a:off x="6831029" y="2474281"/>
            <a:ext cx="1667747" cy="856785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41922" tIns="20961" rIns="67077" bIns="20961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882" dirty="0">
                <a:solidFill>
                  <a:schemeClr val="bg1"/>
                </a:solidFill>
              </a:rPr>
              <a:t>SharePoint Framework Extension assets hosted from CDN. Could be also a folder or library in the SharePoint tenant, which acts as a centralized deployment location.</a:t>
            </a:r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14035E80-C956-43E3-98A4-303E9834162C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5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B46C-EF2C-4C2E-8DD5-1571428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Customizer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1A31B-9AC6-44B7-BBA6-12B85A8CE933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4DCAB9B-7EED-4DEB-B718-64E16289F956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to embed “visible” or hidden JavaScript on the SharePoint site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52AA99ED-BFA2-43DF-8445-89CC788EB12B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10F9C-33E6-4D2C-ABBC-F219A2403B58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4EBCED-373A-4CAE-B481-5CDD34BF643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UserCustomAction</a:t>
              </a:r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collection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C4142B-6770-4C8C-B575-2EFDA2DB3E61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14E555-A5FF-48DD-B2B9-04BE8F37E414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FE7EA1D-9B2E-4C0F-B336-4114B1CC0C92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associated to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Site Collection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Site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or a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scope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951843A-15D2-4A2F-AB68-F11C5EB4FFD5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Picture 12" descr="A picture containing screenshot, monitor&#10;&#10;Description generated with very high confidence">
            <a:extLst>
              <a:ext uri="{FF2B5EF4-FFF2-40B4-BE49-F238E27FC236}">
                <a16:creationId xmlns:a16="http://schemas.microsoft.com/office/drawing/2014/main" id="{40774172-2CB7-4475-B559-E78D771B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90" y="2327792"/>
            <a:ext cx="4216725" cy="22024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FA10722-2EC8-4E38-B4A3-8CEB2123F9BA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5446-AB0B-4CF3-AFAD-FCD9CB0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Customizer</a:t>
            </a:r>
          </a:p>
        </p:txBody>
      </p:sp>
      <p:pic>
        <p:nvPicPr>
          <p:cNvPr id="12" name="Picture 11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77155B5-6603-4F81-A18C-67EA71C7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5" y="2382993"/>
            <a:ext cx="4305268" cy="22988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4C4B95A-23BC-4007-BC64-831E8B0E299D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5930E384-9728-4642-92AC-1EAF51D3F718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to override field presentation in lists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8CEA3E50-E5C1-4488-8783-5AF5ACA62F2F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6AD56-0B2C-41F2-884D-E441C5F4C87C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718BB-1D98-42A6-84D9-512C069CC25B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Field object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C030C-8AB4-4244-82B7-3F78AEED5D6A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94BC7D-8B10-40B6-8E31-07F19C3C966A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83D70EAB-067B-4A41-8425-82923E4FBFDB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with site columns or directly for a field in a list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85C24178-740B-4895-9E21-32FCE8C47D70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8DCB91-C829-4A9C-A8BA-C9A3879A6C8D}"/>
              </a:ext>
            </a:extLst>
          </p:cNvPr>
          <p:cNvSpPr txBox="1"/>
          <p:nvPr/>
        </p:nvSpPr>
        <p:spPr>
          <a:xfrm>
            <a:off x="18787" y="5652665"/>
            <a:ext cx="4423525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Editing view experience override in the roadmap – June 2017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2CE8FBA6-12A8-49AA-9BDB-22EDDFC52395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EE65-74FD-4E19-B525-278C6957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ListView Command Sets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4EFE7-45C1-4864-8E68-0FA427C495D6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3023B82B-959A-46BB-BA17-0C6DA24E7CC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ListView Command Set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can be used to provide action buttons to lists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3F4911F-279D-467B-899D-78C5ADF95027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1249C7-6F2F-48BC-984D-13CCD6633F7C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3FF968-63EC-4E81-BB3B-507501D9BC09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UserCustomAction</a:t>
              </a:r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collection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01A33-B05C-4374-B46F-DFB73AA36AA7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E03CA-6A7E-433F-99A1-7AC2E11E0482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1F77927E-8455-4F9A-8B47-A7F34A42886F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Supports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toolbar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context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menu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10C63CA6-551A-4267-B881-885A7DE4815A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1" name="Picture 2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0018930-2541-4A30-A40B-5B761502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350" y="2200678"/>
            <a:ext cx="4201030" cy="2663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709EF5-0621-4CF1-BACE-1E8E8D23F6B9}"/>
              </a:ext>
            </a:extLst>
          </p:cNvPr>
          <p:cNvSpPr/>
          <p:nvPr/>
        </p:nvSpPr>
        <p:spPr bwMode="auto">
          <a:xfrm>
            <a:off x="6433972" y="2537247"/>
            <a:ext cx="529444" cy="3529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F70312-9CB7-4436-BFFE-81CBD00BBF90}"/>
              </a:ext>
            </a:extLst>
          </p:cNvPr>
          <p:cNvSpPr/>
          <p:nvPr/>
        </p:nvSpPr>
        <p:spPr bwMode="auto">
          <a:xfrm>
            <a:off x="7060384" y="2530909"/>
            <a:ext cx="529444" cy="35931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927E6-0950-4895-91A0-FFE8E0FC2645}"/>
              </a:ext>
            </a:extLst>
          </p:cNvPr>
          <p:cNvSpPr txBox="1"/>
          <p:nvPr/>
        </p:nvSpPr>
        <p:spPr>
          <a:xfrm>
            <a:off x="18785" y="5652665"/>
            <a:ext cx="6092122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ListView Command Sets can be registered at site level to be valid for specific list types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D027807A-4D87-4496-BCD9-743DE10CFECC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7E66-F16F-4D2B-9CDD-2DDE77CE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SharePoint Framework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8D4E2-BA7C-4016-BC0B-F4635C16125F}"/>
              </a:ext>
            </a:extLst>
          </p:cNvPr>
          <p:cNvSpPr txBox="1"/>
          <p:nvPr/>
        </p:nvSpPr>
        <p:spPr>
          <a:xfrm>
            <a:off x="815875" y="1904523"/>
            <a:ext cx="7465162" cy="452406"/>
          </a:xfrm>
          <a:prstGeom prst="rect">
            <a:avLst/>
          </a:prstGeom>
          <a:noFill/>
        </p:spPr>
        <p:txBody>
          <a:bodyPr wrap="square" lIns="131786" tIns="105429" rIns="131786" bIns="105429" rtlCol="0">
            <a:spAutoFit/>
          </a:bodyPr>
          <a:lstStyle/>
          <a:p>
            <a:pPr defTabSz="658978">
              <a:lnSpc>
                <a:spcPct val="90000"/>
              </a:lnSpc>
              <a:spcAft>
                <a:spcPts val="432"/>
              </a:spcAft>
              <a:defRPr/>
            </a:pPr>
            <a:r>
              <a:rPr lang="en-US" sz="1729" kern="0" dirty="0">
                <a:solidFill>
                  <a:srgbClr val="FFFFFF"/>
                </a:solidFill>
              </a:rPr>
              <a:t>C</a:t>
            </a:r>
            <a:endParaRPr lang="nl-BE" sz="1729" kern="0" dirty="0" err="1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B0D6CA-ABF0-4C9F-988E-BEDA260644D5}"/>
              </a:ext>
            </a:extLst>
          </p:cNvPr>
          <p:cNvGrpSpPr/>
          <p:nvPr/>
        </p:nvGrpSpPr>
        <p:grpSpPr>
          <a:xfrm>
            <a:off x="595593" y="1893617"/>
            <a:ext cx="7833268" cy="1376553"/>
            <a:chOff x="590035" y="4853034"/>
            <a:chExt cx="10653788" cy="1097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1C3FAC-6433-4830-BE31-E17B7081740B}"/>
                </a:ext>
              </a:extLst>
            </p:cNvPr>
            <p:cNvSpPr/>
            <p:nvPr/>
          </p:nvSpPr>
          <p:spPr bwMode="auto">
            <a:xfrm>
              <a:off x="590035" y="4853034"/>
              <a:ext cx="299607" cy="1097252"/>
            </a:xfrm>
            <a:prstGeom prst="rect">
              <a:avLst/>
            </a:prstGeom>
            <a:solidFill>
              <a:srgbClr val="107C1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0" tIns="33607" rIns="0" bIns="336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solidFill>
                    <a:schemeClr val="bg1"/>
                  </a:solidFill>
                </a:rPr>
                <a:t>Debugging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8668C1-57E5-4B94-9346-17E4E865613D}"/>
                </a:ext>
              </a:extLst>
            </p:cNvPr>
            <p:cNvSpPr/>
            <p:nvPr/>
          </p:nvSpPr>
          <p:spPr bwMode="auto">
            <a:xfrm>
              <a:off x="889644" y="4853598"/>
              <a:ext cx="10354179" cy="1097252"/>
            </a:xfrm>
            <a:prstGeom prst="rect">
              <a:avLst/>
            </a:prstGeom>
            <a:solidFill>
              <a:srgbClr val="00B05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9408" tIns="52938" rIns="0" bIns="33607" numCol="1" rtlCol="0" anchor="t" anchorCtr="0" compatLnSpc="1">
              <a:prstTxWarp prst="textNoShape">
                <a:avLst/>
              </a:prstTxWarp>
            </a:bodyPr>
            <a:lstStyle/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Debugging happens in actual SharePoint Online sites</a:t>
              </a:r>
            </a:p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Code is hosted from the local web server - localhost</a:t>
              </a:r>
            </a:p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You can load your customization to normal pages using specific debug query parameters in browser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0E7AA1-5E62-43B1-AAAD-0CD2F44F1503}"/>
              </a:ext>
            </a:extLst>
          </p:cNvPr>
          <p:cNvSpPr txBox="1"/>
          <p:nvPr/>
        </p:nvSpPr>
        <p:spPr>
          <a:xfrm>
            <a:off x="18786" y="5652665"/>
            <a:ext cx="5972346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We are looking to have extension support also in SharePoint Framework workbench</a:t>
            </a:r>
          </a:p>
        </p:txBody>
      </p:sp>
      <p:pic>
        <p:nvPicPr>
          <p:cNvPr id="11" name="Picture 1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706C1EB-5EAC-4087-92C8-A8EB6294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0" y="3587834"/>
            <a:ext cx="6206765" cy="16034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F029CB1-6024-4964-884D-B80269BB34CF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8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83" y="2389243"/>
            <a:ext cx="483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293C7C-A856-46C5-9CA4-BAAD62976225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Transpiler</a:t>
            </a:r>
            <a:endParaRPr lang="en-US" dirty="0"/>
          </a:p>
          <a:p>
            <a:r>
              <a:rPr lang="en-US" dirty="0"/>
              <a:t>Adds strong typing to JavaScript</a:t>
            </a:r>
          </a:p>
          <a:p>
            <a:r>
              <a:rPr lang="en-US" dirty="0"/>
              <a:t>Adds a lot of Object Oriented Programming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2BFE0-BA11-49CC-BD49-53265823B3DA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98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  <a:p>
            <a:r>
              <a:rPr lang="en-US" dirty="0" err="1"/>
              <a:t>Enums</a:t>
            </a:r>
            <a:endParaRPr lang="en-US" dirty="0"/>
          </a:p>
          <a:p>
            <a:r>
              <a:rPr lang="en-US" dirty="0"/>
              <a:t>Classes</a:t>
            </a:r>
          </a:p>
          <a:p>
            <a:r>
              <a:rPr lang="en-US" dirty="0"/>
              <a:t>Interfaces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Function Changes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1EAF7-CC4B-4943-BA70-0AD550E519F8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27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Ryan Schouten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400" dirty="0"/>
              <a:t>Utah SharePoint User Group President</a:t>
            </a:r>
          </a:p>
          <a:p>
            <a:r>
              <a:rPr lang="en-US" sz="1400" dirty="0"/>
              <a:t>Worked with SharePoint for &gt; 10 years</a:t>
            </a:r>
          </a:p>
          <a:p>
            <a:r>
              <a:rPr lang="en-US" sz="1400" dirty="0"/>
              <a:t>I have experience with SharePoint 2003 – 2016</a:t>
            </a:r>
          </a:p>
          <a:p>
            <a:r>
              <a:rPr lang="en-US" sz="1400" dirty="0"/>
              <a:t>I have worked with </a:t>
            </a:r>
            <a:r>
              <a:rPr lang="en-US" sz="1400" dirty="0" err="1"/>
              <a:t>ASP.Net</a:t>
            </a:r>
            <a:r>
              <a:rPr lang="en-US" sz="1400" dirty="0"/>
              <a:t> for 16 years</a:t>
            </a:r>
          </a:p>
          <a:p>
            <a:r>
              <a:rPr lang="en-US" sz="1400" dirty="0"/>
              <a:t>Microsoft MVP – Office Servers and Services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http://www.sharepointknight.com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555491"/>
            <a:ext cx="2497664" cy="249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EE552-BDD0-4687-B1F2-FA499C7E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25" y="5055033"/>
            <a:ext cx="1143000" cy="55721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770B9-4FF4-4387-BA42-57B1FA7D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2" y="4762135"/>
            <a:ext cx="1524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E38F5-0E16-46F2-A825-E0E57E5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30" y="4752610"/>
            <a:ext cx="1524000" cy="116205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72163A0-5454-4BFD-9B1B-0FB82E8FA0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70" y="4752610"/>
            <a:ext cx="618488" cy="9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</a:t>
            </a:r>
            <a:r>
              <a:rPr lang="en-US" i="1" dirty="0"/>
              <a:t>can</a:t>
            </a:r>
            <a:r>
              <a:rPr lang="en-US" dirty="0"/>
              <a:t> be typed</a:t>
            </a:r>
          </a:p>
          <a:p>
            <a:r>
              <a:rPr lang="en-US" dirty="0"/>
              <a:t>Valid types</a:t>
            </a:r>
          </a:p>
          <a:p>
            <a:pPr lvl="1"/>
            <a:r>
              <a:rPr lang="en-US" dirty="0" err="1"/>
              <a:t>boolean</a:t>
            </a:r>
            <a:endParaRPr lang="en-US" dirty="0"/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any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variable:string</a:t>
            </a:r>
            <a:r>
              <a:rPr lang="en-US" dirty="0"/>
              <a:t>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BB1F-208E-4FE5-BA05-B64CB388D758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002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define classes</a:t>
            </a:r>
          </a:p>
          <a:p>
            <a:r>
              <a:rPr lang="en-US" dirty="0"/>
              <a:t>Public/Private variables</a:t>
            </a:r>
          </a:p>
          <a:p>
            <a:r>
              <a:rPr lang="en-US" dirty="0"/>
              <a:t>Constructors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Static Properties</a:t>
            </a:r>
          </a:p>
          <a:p>
            <a:r>
              <a:rPr lang="en-US" dirty="0"/>
              <a:t>Get/Sets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D581-ED96-4C1D-AD6A-E4085DFFDAE2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0580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us to require certain properties/methods</a:t>
            </a:r>
          </a:p>
          <a:p>
            <a:r>
              <a:rPr lang="en-US" dirty="0"/>
              <a:t>Can be applied to function parameters, return types, classes, and functions</a:t>
            </a:r>
          </a:p>
          <a:p>
            <a:r>
              <a:rPr lang="en-US" dirty="0"/>
              <a:t>Properties can be marked as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1482B-0432-442A-BF30-996846AE02F3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2051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63" y="2936773"/>
            <a:ext cx="7082507" cy="162082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4ED4EC4-A34D-44DD-A580-A4C462E12FD8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9788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have return types</a:t>
            </a:r>
          </a:p>
          <a:p>
            <a:r>
              <a:rPr lang="en-US" dirty="0"/>
              <a:t>Parameters on a function are assumed required by default</a:t>
            </a:r>
          </a:p>
          <a:p>
            <a:r>
              <a:rPr lang="en-US" dirty="0"/>
              <a:t>Number of parameters to a function must match</a:t>
            </a:r>
          </a:p>
          <a:p>
            <a:r>
              <a:rPr lang="en-US" dirty="0"/>
              <a:t>Parameters can be marked as optional</a:t>
            </a:r>
          </a:p>
          <a:p>
            <a:r>
              <a:rPr lang="en-US" dirty="0"/>
              <a:t>Parameters can be given a default value</a:t>
            </a:r>
          </a:p>
          <a:p>
            <a:r>
              <a:rPr lang="en-US" dirty="0"/>
              <a:t>Both default and optional parameters must come after required parameters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33FDA-5D29-44B3-BE20-0DCEE9C08024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687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time validation</a:t>
            </a:r>
          </a:p>
          <a:p>
            <a:r>
              <a:rPr lang="en-US" dirty="0"/>
              <a:t>Easier to understand code</a:t>
            </a:r>
          </a:p>
          <a:p>
            <a:r>
              <a:rPr lang="en-US" dirty="0"/>
              <a:t>Built in to VS 2015, Add-in available for other versions</a:t>
            </a:r>
          </a:p>
          <a:p>
            <a:r>
              <a:rPr lang="en-US" dirty="0"/>
              <a:t>Better </a:t>
            </a:r>
            <a:r>
              <a:rPr lang="en-US" dirty="0" err="1"/>
              <a:t>Intellisense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F9AA6-0775-4E88-8EB2-3CC2915AE05A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22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reference the .</a:t>
            </a:r>
            <a:r>
              <a:rPr lang="en-US" dirty="0" err="1"/>
              <a:t>d.ts</a:t>
            </a:r>
            <a:r>
              <a:rPr lang="en-US" dirty="0"/>
              <a:t> file for custom libraries, most available from </a:t>
            </a:r>
            <a:r>
              <a:rPr lang="en-US" dirty="0" err="1"/>
              <a:t>DefinitelyTyped</a:t>
            </a:r>
            <a:r>
              <a:rPr lang="en-US" dirty="0"/>
              <a:t> GitHub Repo</a:t>
            </a:r>
          </a:p>
          <a:p>
            <a:pPr lvl="1"/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ts</a:t>
            </a:r>
            <a:r>
              <a:rPr lang="en-US" dirty="0"/>
              <a:t> files must be </a:t>
            </a:r>
            <a:r>
              <a:rPr lang="en-US" dirty="0" err="1"/>
              <a:t>transpiled</a:t>
            </a:r>
            <a:r>
              <a:rPr lang="en-US" dirty="0"/>
              <a:t> to .</a:t>
            </a:r>
            <a:r>
              <a:rPr lang="en-US" dirty="0" err="1"/>
              <a:t>js</a:t>
            </a:r>
            <a:r>
              <a:rPr lang="en-US" dirty="0"/>
              <a:t> files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42772" y="4126037"/>
            <a:ext cx="2367951" cy="1038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75" dirty="0">
                <a:solidFill>
                  <a:srgbClr val="808080"/>
                </a:solidFill>
                <a:latin typeface="Consolas" panose="020B0609020204030204" pitchFamily="49" charset="0"/>
              </a:rPr>
              <a:t>/// &lt;reference path="</a:t>
            </a:r>
            <a:r>
              <a:rPr lang="en-US" altLang="en-US" sz="675" dirty="0" err="1">
                <a:solidFill>
                  <a:srgbClr val="808080"/>
                </a:solidFill>
                <a:latin typeface="Consolas" panose="020B0609020204030204" pitchFamily="49" charset="0"/>
              </a:rPr>
              <a:t>jquery.d.ts</a:t>
            </a:r>
            <a:r>
              <a:rPr lang="en-US" altLang="en-US" sz="675" dirty="0">
                <a:solidFill>
                  <a:srgbClr val="808080"/>
                </a:solidFill>
                <a:latin typeface="Consolas" panose="020B0609020204030204" pitchFamily="49" charset="0"/>
              </a:rPr>
              <a:t>"/&gt;</a:t>
            </a:r>
            <a:r>
              <a:rPr lang="en-US" altLang="en-US" sz="600" dirty="0"/>
              <a:t> </a:t>
            </a:r>
            <a:endParaRPr lang="en-US" altLang="en-US" sz="1350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F7042E9-A8F1-4204-8D78-ECD01904CA95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732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83" y="2389243"/>
            <a:ext cx="483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DD174E9-9D2B-4E8D-8C71-483001661C70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6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3154" y="2284161"/>
            <a:ext cx="467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Break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FA56096-8B69-4B6D-8D6C-E0B9AD596385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3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4" name="Content Placeholder 3" descr="File:React.js logo.svg - Wikimedia Comm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261" y="2369348"/>
            <a:ext cx="2587229" cy="2587229"/>
          </a:xfrm>
        </p:spPr>
      </p:pic>
      <p:sp>
        <p:nvSpPr>
          <p:cNvPr id="5" name="TextBox 4"/>
          <p:cNvSpPr txBox="1"/>
          <p:nvPr/>
        </p:nvSpPr>
        <p:spPr>
          <a:xfrm>
            <a:off x="2372647" y="5078350"/>
            <a:ext cx="52264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JAVASCRIPT LIBRARY FOR BUILDING USER INTERFACES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476A62-1A52-46AA-9CBB-42A794A5B34B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1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3154" y="3043243"/>
            <a:ext cx="4543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Office365 Implementations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Custom SharePoint Development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Responsive Design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575" dirty="0"/>
              <a:t>Intranet Design/Implementations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597407"/>
            <a:ext cx="4032512" cy="104927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EA85DE-6622-431F-902A-7CBB01C6BC1E}"/>
              </a:ext>
            </a:extLst>
          </p:cNvPr>
          <p:cNvSpPr txBox="1">
            <a:spLocks/>
          </p:cNvSpPr>
          <p:nvPr/>
        </p:nvSpPr>
        <p:spPr>
          <a:xfrm>
            <a:off x="8442546" y="617859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97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591780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Build Components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239115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Re-Render, Don’t Mutate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886450" y="3163529"/>
            <a:ext cx="2488790" cy="109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Fast Virtual</a:t>
            </a:r>
          </a:p>
          <a:p>
            <a:pPr algn="ctr"/>
            <a:r>
              <a:rPr lang="en-US" sz="2700" dirty="0"/>
              <a:t>DOM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811526C-AC21-4992-B7A6-C11A98C0081A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1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Small, reusable widgets of your application </a:t>
            </a:r>
          </a:p>
          <a:p>
            <a:r>
              <a:rPr lang="en-US" dirty="0"/>
              <a:t>UI layout and the UI logic are tightly coupled </a:t>
            </a:r>
          </a:p>
          <a:p>
            <a:r>
              <a:rPr lang="en-US" dirty="0"/>
              <a:t>Can be individual or have a parent/child relationship </a:t>
            </a:r>
          </a:p>
          <a:p>
            <a:r>
              <a:rPr lang="en-US" dirty="0"/>
              <a:t>Use state for storing data within the component </a:t>
            </a:r>
          </a:p>
          <a:p>
            <a:r>
              <a:rPr lang="en-US" dirty="0"/>
              <a:t>Use props to pass data and events to a child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3421E-DAB0-4E66-96F6-FE282F71E5CC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5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49428" y="1594247"/>
            <a:ext cx="4114800" cy="4057650"/>
            <a:chOff x="6599237" y="1212851"/>
            <a:chExt cx="5486400" cy="5410200"/>
          </a:xfrm>
        </p:grpSpPr>
        <p:grpSp>
          <p:nvGrpSpPr>
            <p:cNvPr id="5" name="Group 4"/>
            <p:cNvGrpSpPr/>
            <p:nvPr/>
          </p:nvGrpSpPr>
          <p:grpSpPr>
            <a:xfrm>
              <a:off x="6599237" y="1212851"/>
              <a:ext cx="2677507" cy="3981497"/>
              <a:chOff x="274637" y="2125662"/>
              <a:chExt cx="3657600" cy="5438913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 bwMode="auto">
              <a:xfrm>
                <a:off x="274637" y="2125662"/>
                <a:ext cx="3657600" cy="3655277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Fonts, icons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r="42951"/>
              <a:stretch/>
            </p:blipFill>
            <p:spPr>
              <a:xfrm>
                <a:off x="503237" y="2910669"/>
                <a:ext cx="1856548" cy="391491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l="54707"/>
              <a:stretch/>
            </p:blipFill>
            <p:spPr>
              <a:xfrm>
                <a:off x="2242537" y="3649662"/>
                <a:ext cx="1473958" cy="3914913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416757" y="1212851"/>
              <a:ext cx="2668880" cy="2675805"/>
              <a:chOff x="3932237" y="2125278"/>
              <a:chExt cx="3657600" cy="3657600"/>
            </a:xfrm>
          </p:grpSpPr>
          <p:sp>
            <p:nvSpPr>
              <p:cNvPr id="10" name="Rectangle 9"/>
              <p:cNvSpPr>
                <a:spLocks/>
              </p:cNvSpPr>
              <p:nvPr/>
            </p:nvSpPr>
            <p:spPr bwMode="auto">
              <a:xfrm>
                <a:off x="3932237" y="2125278"/>
                <a:ext cx="3657600" cy="36576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solidFill>
                      <a:srgbClr val="292929"/>
                    </a:solidFill>
                    <a:ea typeface="Segoe UI" pitchFamily="34" charset="0"/>
                    <a:cs typeface="Segoe UI" pitchFamily="34" charset="0"/>
                  </a:rPr>
                  <a:t>Colors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946" y="2910669"/>
                <a:ext cx="2618182" cy="2327988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8096572" y="4026737"/>
              <a:ext cx="2597214" cy="2596314"/>
              <a:chOff x="7583795" y="2125278"/>
              <a:chExt cx="3658868" cy="36576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 bwMode="auto">
              <a:xfrm>
                <a:off x="7583795" y="2125278"/>
                <a:ext cx="3658868" cy="3657600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917" tIns="109728" rIns="139917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Components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3905" y="3270294"/>
                <a:ext cx="2964689" cy="1597831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"/>
          <p:cNvSpPr txBox="1">
            <a:spLocks/>
          </p:cNvSpPr>
          <p:nvPr/>
        </p:nvSpPr>
        <p:spPr>
          <a:xfrm>
            <a:off x="315601" y="2663840"/>
            <a:ext cx="4111785" cy="2689565"/>
          </a:xfrm>
          <a:prstGeom prst="rect">
            <a:avLst/>
          </a:prstGeom>
        </p:spPr>
        <p:txBody>
          <a:bodyPr vert="horz" wrap="square" lIns="137082" tIns="69905" rIns="111850" bIns="69905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Front end experiences for SharePoint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Powers OOB experiences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Available out of the box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 web part seamlessly</a:t>
            </a:r>
          </a:p>
          <a:p>
            <a:pPr marL="0" indent="0" defTabSz="698711">
              <a:spcBef>
                <a:spcPts val="0"/>
              </a:spcBef>
              <a:buNone/>
              <a:defRPr/>
            </a:pPr>
            <a:endParaRPr lang="en-US" sz="18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871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UI Fabric React for rich set of reusable controls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44C6C05-06D8-4BC8-A02A-EEE93EB200A5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and its sub-projects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70733" y="2066455"/>
            <a:ext cx="7725086" cy="3659048"/>
            <a:chOff x="1821170" y="1818750"/>
            <a:chExt cx="10300114" cy="4878731"/>
          </a:xfrm>
        </p:grpSpPr>
        <p:sp>
          <p:nvSpPr>
            <p:cNvPr id="5" name="TextBox 4"/>
            <p:cNvSpPr txBox="1"/>
            <p:nvPr/>
          </p:nvSpPr>
          <p:spPr>
            <a:xfrm>
              <a:off x="2043489" y="5216056"/>
              <a:ext cx="369419" cy="627864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endParaRPr lang="en-US" kern="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412"/>
            <a:stretch/>
          </p:blipFill>
          <p:spPr>
            <a:xfrm>
              <a:off x="1821170" y="1818750"/>
              <a:ext cx="8587409" cy="48787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96099" y="5088834"/>
              <a:ext cx="1786387" cy="627864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Fabric Core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96098" y="5607948"/>
              <a:ext cx="2210145" cy="794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Core elements of the design language including icons, colors, type, and the 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40847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React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0847" y="5529988"/>
              <a:ext cx="1795131" cy="7940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Robust, up-to-date components built with the React framework.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81864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JS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1864" y="5529988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Simple, visuals-focused components that you can extend, rework, and build on.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22882" y="5088834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ngFabric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22882" y="5529988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Community-driven project to build components for Angular-based apps.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20" y="2985743"/>
              <a:ext cx="1707439" cy="371173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326153" y="5103186"/>
              <a:ext cx="1795131" cy="572464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500" kern="0" dirty="0">
                  <a:solidFill>
                    <a:schemeClr val="bg1"/>
                  </a:solidFill>
                </a:rPr>
                <a:t>Fabric iOS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26153" y="5544340"/>
              <a:ext cx="1795131" cy="96026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kern="0" dirty="0">
                  <a:solidFill>
                    <a:schemeClr val="bg1"/>
                  </a:solidFill>
                </a:rPr>
                <a:t>Native Swift colors, type ramp, and components for building iOS apps.</a:t>
              </a:r>
            </a:p>
          </p:txBody>
        </p:sp>
      </p:grp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B4AF9A0E-C15C-4CB1-A03A-413971374C05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3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83" y="2389243"/>
            <a:ext cx="483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D2AFFB3-5617-4C8F-8F38-5BD515356F62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1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our SharePoint Framework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Goes Into App Catalog</a:t>
            </a:r>
          </a:p>
          <a:p>
            <a:r>
              <a:rPr lang="en-US" dirty="0"/>
              <a:t>Our Bundle(s) needs to be deployed </a:t>
            </a:r>
          </a:p>
          <a:p>
            <a:pPr lvl="1"/>
            <a:r>
              <a:rPr lang="en-US" dirty="0"/>
              <a:t>CDN</a:t>
            </a:r>
          </a:p>
          <a:p>
            <a:pPr lvl="1"/>
            <a:r>
              <a:rPr lang="en-US" dirty="0"/>
              <a:t>SharePoint Library</a:t>
            </a:r>
          </a:p>
          <a:p>
            <a:r>
              <a:rPr lang="en-US" dirty="0"/>
              <a:t>Add App for our Package</a:t>
            </a:r>
          </a:p>
          <a:p>
            <a:r>
              <a:rPr lang="en-US" dirty="0"/>
              <a:t>Add Web Part to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4F9D-F1E6-465B-A3A4-AEC2CD7C29BE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5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3651" y="1238864"/>
            <a:ext cx="282062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/>
              <a:t>Questions</a:t>
            </a:r>
          </a:p>
        </p:txBody>
      </p:sp>
      <p:pic>
        <p:nvPicPr>
          <p:cNvPr id="3" name="Picture 2" descr="Question Button by ricardoma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44" y="2069862"/>
            <a:ext cx="3047834" cy="30478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D8E7-792D-4474-9A39-6CD4FF660948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7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SharePoint Framework Instructions - </a:t>
            </a:r>
            <a:r>
              <a:rPr lang="en-US" sz="1600" dirty="0">
                <a:hlinkClick r:id="rId2"/>
              </a:rPr>
              <a:t>https://dev.office.com/sharepoint/docs/spfx/set-up-your-development-environment</a:t>
            </a:r>
            <a:r>
              <a:rPr lang="en-US" sz="1600" dirty="0"/>
              <a:t> </a:t>
            </a:r>
          </a:p>
          <a:p>
            <a:r>
              <a:rPr lang="en-US" sz="1600" dirty="0"/>
              <a:t>User Voice - </a:t>
            </a:r>
            <a:r>
              <a:rPr lang="en-US" sz="1600" dirty="0">
                <a:hlinkClick r:id="rId3"/>
              </a:rPr>
              <a:t>https://sharepoint.uservoice.com/forums/329220-sharepoint-dev-platform</a:t>
            </a:r>
            <a:endParaRPr lang="en-US" sz="1600" dirty="0"/>
          </a:p>
          <a:p>
            <a:r>
              <a:rPr lang="en-US" sz="1600" dirty="0"/>
              <a:t>TypeScript – </a:t>
            </a:r>
            <a:r>
              <a:rPr lang="en-US" sz="1600" dirty="0">
                <a:hlinkClick r:id="rId4"/>
              </a:rPr>
              <a:t>http://www.typescriptlang.org</a:t>
            </a:r>
            <a:endParaRPr lang="en-US" sz="1600" dirty="0"/>
          </a:p>
          <a:p>
            <a:r>
              <a:rPr lang="en-US" sz="1600" dirty="0"/>
              <a:t>Office UI Fabric - </a:t>
            </a:r>
            <a:r>
              <a:rPr lang="en-US" sz="1600" dirty="0">
                <a:hlinkClick r:id="rId5"/>
              </a:rPr>
              <a:t>http://dev.office.com/fabric</a:t>
            </a:r>
            <a:endParaRPr lang="en-US" sz="1600" dirty="0"/>
          </a:p>
          <a:p>
            <a:r>
              <a:rPr lang="en-US" sz="1600" dirty="0"/>
              <a:t>Code - </a:t>
            </a:r>
            <a:r>
              <a:rPr lang="en-US" sz="1600" dirty="0">
                <a:hlinkClick r:id="rId6"/>
              </a:rPr>
              <a:t>http://bit.ly/2uqfX6B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C6DB-D364-4436-90B1-10113F7DD646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24913" y="4421178"/>
            <a:ext cx="6473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spc="-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463" y="5463454"/>
            <a:ext cx="14911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www.sharepointknight.com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2463" y="5724720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ryan@sharepointknight.com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96042" y="5493047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9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shrpntknight</a:t>
            </a:r>
            <a:endParaRPr lang="en-US" sz="9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84"/>
          <p:cNvSpPr>
            <a:spLocks/>
          </p:cNvSpPr>
          <p:nvPr/>
        </p:nvSpPr>
        <p:spPr bwMode="auto">
          <a:xfrm>
            <a:off x="4874963" y="5524295"/>
            <a:ext cx="193139" cy="156865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5" name="Freeform 2563"/>
          <p:cNvSpPr>
            <a:spLocks/>
          </p:cNvSpPr>
          <p:nvPr/>
        </p:nvSpPr>
        <p:spPr bwMode="auto">
          <a:xfrm>
            <a:off x="2479393" y="5506122"/>
            <a:ext cx="178102" cy="178102"/>
          </a:xfrm>
          <a:custGeom>
            <a:avLst/>
            <a:gdLst>
              <a:gd name="T0" fmla="*/ 778 w 901"/>
              <a:gd name="T1" fmla="*/ 173 h 901"/>
              <a:gd name="T2" fmla="*/ 751 w 901"/>
              <a:gd name="T3" fmla="*/ 234 h 901"/>
              <a:gd name="T4" fmla="*/ 691 w 901"/>
              <a:gd name="T5" fmla="*/ 292 h 901"/>
              <a:gd name="T6" fmla="*/ 610 w 901"/>
              <a:gd name="T7" fmla="*/ 300 h 901"/>
              <a:gd name="T8" fmla="*/ 553 w 901"/>
              <a:gd name="T9" fmla="*/ 325 h 901"/>
              <a:gd name="T10" fmla="*/ 544 w 901"/>
              <a:gd name="T11" fmla="*/ 337 h 901"/>
              <a:gd name="T12" fmla="*/ 566 w 901"/>
              <a:gd name="T13" fmla="*/ 361 h 901"/>
              <a:gd name="T14" fmla="*/ 596 w 901"/>
              <a:gd name="T15" fmla="*/ 420 h 901"/>
              <a:gd name="T16" fmla="*/ 644 w 901"/>
              <a:gd name="T17" fmla="*/ 417 h 901"/>
              <a:gd name="T18" fmla="*/ 650 w 901"/>
              <a:gd name="T19" fmla="*/ 448 h 901"/>
              <a:gd name="T20" fmla="*/ 601 w 901"/>
              <a:gd name="T21" fmla="*/ 521 h 901"/>
              <a:gd name="T22" fmla="*/ 565 w 901"/>
              <a:gd name="T23" fmla="*/ 568 h 901"/>
              <a:gd name="T24" fmla="*/ 587 w 901"/>
              <a:gd name="T25" fmla="*/ 593 h 901"/>
              <a:gd name="T26" fmla="*/ 588 w 901"/>
              <a:gd name="T27" fmla="*/ 616 h 901"/>
              <a:gd name="T28" fmla="*/ 531 w 901"/>
              <a:gd name="T29" fmla="*/ 657 h 901"/>
              <a:gd name="T30" fmla="*/ 517 w 901"/>
              <a:gd name="T31" fmla="*/ 703 h 901"/>
              <a:gd name="T32" fmla="*/ 467 w 901"/>
              <a:gd name="T33" fmla="*/ 746 h 901"/>
              <a:gd name="T34" fmla="*/ 409 w 901"/>
              <a:gd name="T35" fmla="*/ 753 h 901"/>
              <a:gd name="T36" fmla="*/ 369 w 901"/>
              <a:gd name="T37" fmla="*/ 697 h 901"/>
              <a:gd name="T38" fmla="*/ 362 w 901"/>
              <a:gd name="T39" fmla="*/ 638 h 901"/>
              <a:gd name="T40" fmla="*/ 373 w 901"/>
              <a:gd name="T41" fmla="*/ 595 h 901"/>
              <a:gd name="T42" fmla="*/ 336 w 901"/>
              <a:gd name="T43" fmla="*/ 532 h 901"/>
              <a:gd name="T44" fmla="*/ 309 w 901"/>
              <a:gd name="T45" fmla="*/ 491 h 901"/>
              <a:gd name="T46" fmla="*/ 244 w 901"/>
              <a:gd name="T47" fmla="*/ 488 h 901"/>
              <a:gd name="T48" fmla="*/ 185 w 901"/>
              <a:gd name="T49" fmla="*/ 471 h 901"/>
              <a:gd name="T50" fmla="*/ 167 w 901"/>
              <a:gd name="T51" fmla="*/ 416 h 901"/>
              <a:gd name="T52" fmla="*/ 175 w 901"/>
              <a:gd name="T53" fmla="*/ 357 h 901"/>
              <a:gd name="T54" fmla="*/ 211 w 901"/>
              <a:gd name="T55" fmla="*/ 288 h 901"/>
              <a:gd name="T56" fmla="*/ 253 w 901"/>
              <a:gd name="T57" fmla="*/ 263 h 901"/>
              <a:gd name="T58" fmla="*/ 325 w 901"/>
              <a:gd name="T59" fmla="*/ 258 h 901"/>
              <a:gd name="T60" fmla="*/ 353 w 901"/>
              <a:gd name="T61" fmla="*/ 272 h 901"/>
              <a:gd name="T62" fmla="*/ 381 w 901"/>
              <a:gd name="T63" fmla="*/ 294 h 901"/>
              <a:gd name="T64" fmla="*/ 473 w 901"/>
              <a:gd name="T65" fmla="*/ 285 h 901"/>
              <a:gd name="T66" fmla="*/ 510 w 901"/>
              <a:gd name="T67" fmla="*/ 185 h 901"/>
              <a:gd name="T68" fmla="*/ 492 w 901"/>
              <a:gd name="T69" fmla="*/ 165 h 901"/>
              <a:gd name="T70" fmla="*/ 455 w 901"/>
              <a:gd name="T71" fmla="*/ 175 h 901"/>
              <a:gd name="T72" fmla="*/ 425 w 901"/>
              <a:gd name="T73" fmla="*/ 160 h 901"/>
              <a:gd name="T74" fmla="*/ 413 w 901"/>
              <a:gd name="T75" fmla="*/ 124 h 901"/>
              <a:gd name="T76" fmla="*/ 430 w 901"/>
              <a:gd name="T77" fmla="*/ 93 h 901"/>
              <a:gd name="T78" fmla="*/ 510 w 901"/>
              <a:gd name="T79" fmla="*/ 51 h 901"/>
              <a:gd name="T80" fmla="*/ 608 w 901"/>
              <a:gd name="T81" fmla="*/ 31 h 901"/>
              <a:gd name="T82" fmla="*/ 514 w 901"/>
              <a:gd name="T83" fmla="*/ 5 h 901"/>
              <a:gd name="T84" fmla="*/ 382 w 901"/>
              <a:gd name="T85" fmla="*/ 6 h 901"/>
              <a:gd name="T86" fmla="*/ 255 w 901"/>
              <a:gd name="T87" fmla="*/ 44 h 901"/>
              <a:gd name="T88" fmla="*/ 147 w 901"/>
              <a:gd name="T89" fmla="*/ 118 h 901"/>
              <a:gd name="T90" fmla="*/ 65 w 901"/>
              <a:gd name="T91" fmla="*/ 217 h 901"/>
              <a:gd name="T92" fmla="*/ 14 w 901"/>
              <a:gd name="T93" fmla="*/ 338 h 901"/>
              <a:gd name="T94" fmla="*/ 1 w 901"/>
              <a:gd name="T95" fmla="*/ 474 h 901"/>
              <a:gd name="T96" fmla="*/ 27 w 901"/>
              <a:gd name="T97" fmla="*/ 606 h 901"/>
              <a:gd name="T98" fmla="*/ 90 w 901"/>
              <a:gd name="T99" fmla="*/ 720 h 901"/>
              <a:gd name="T100" fmla="*/ 182 w 901"/>
              <a:gd name="T101" fmla="*/ 812 h 901"/>
              <a:gd name="T102" fmla="*/ 296 w 901"/>
              <a:gd name="T103" fmla="*/ 874 h 901"/>
              <a:gd name="T104" fmla="*/ 427 w 901"/>
              <a:gd name="T105" fmla="*/ 901 h 901"/>
              <a:gd name="T106" fmla="*/ 563 w 901"/>
              <a:gd name="T107" fmla="*/ 886 h 901"/>
              <a:gd name="T108" fmla="*/ 684 w 901"/>
              <a:gd name="T109" fmla="*/ 836 h 901"/>
              <a:gd name="T110" fmla="*/ 784 w 901"/>
              <a:gd name="T111" fmla="*/ 753 h 901"/>
              <a:gd name="T112" fmla="*/ 857 w 901"/>
              <a:gd name="T113" fmla="*/ 645 h 901"/>
              <a:gd name="T114" fmla="*/ 896 w 901"/>
              <a:gd name="T115" fmla="*/ 519 h 901"/>
              <a:gd name="T116" fmla="*/ 896 w 901"/>
              <a:gd name="T117" fmla="*/ 386 h 901"/>
              <a:gd name="T118" fmla="*/ 860 w 901"/>
              <a:gd name="T119" fmla="*/ 264 h 901"/>
              <a:gd name="T120" fmla="*/ 794 w 901"/>
              <a:gd name="T121" fmla="*/ 1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901">
                <a:moveTo>
                  <a:pt x="781" y="144"/>
                </a:moveTo>
                <a:lnTo>
                  <a:pt x="781" y="148"/>
                </a:lnTo>
                <a:lnTo>
                  <a:pt x="781" y="150"/>
                </a:lnTo>
                <a:lnTo>
                  <a:pt x="781" y="158"/>
                </a:lnTo>
                <a:lnTo>
                  <a:pt x="779" y="165"/>
                </a:lnTo>
                <a:lnTo>
                  <a:pt x="778" y="173"/>
                </a:lnTo>
                <a:lnTo>
                  <a:pt x="775" y="183"/>
                </a:lnTo>
                <a:lnTo>
                  <a:pt x="772" y="192"/>
                </a:lnTo>
                <a:lnTo>
                  <a:pt x="768" y="203"/>
                </a:lnTo>
                <a:lnTo>
                  <a:pt x="763" y="213"/>
                </a:lnTo>
                <a:lnTo>
                  <a:pt x="757" y="224"/>
                </a:lnTo>
                <a:lnTo>
                  <a:pt x="751" y="234"/>
                </a:lnTo>
                <a:lnTo>
                  <a:pt x="744" y="245"/>
                </a:lnTo>
                <a:lnTo>
                  <a:pt x="735" y="255"/>
                </a:lnTo>
                <a:lnTo>
                  <a:pt x="725" y="264"/>
                </a:lnTo>
                <a:lnTo>
                  <a:pt x="716" y="274"/>
                </a:lnTo>
                <a:lnTo>
                  <a:pt x="703" y="283"/>
                </a:lnTo>
                <a:lnTo>
                  <a:pt x="691" y="292"/>
                </a:lnTo>
                <a:lnTo>
                  <a:pt x="678" y="300"/>
                </a:lnTo>
                <a:lnTo>
                  <a:pt x="664" y="296"/>
                </a:lnTo>
                <a:lnTo>
                  <a:pt x="650" y="295"/>
                </a:lnTo>
                <a:lnTo>
                  <a:pt x="636" y="295"/>
                </a:lnTo>
                <a:lnTo>
                  <a:pt x="622" y="297"/>
                </a:lnTo>
                <a:lnTo>
                  <a:pt x="610" y="300"/>
                </a:lnTo>
                <a:lnTo>
                  <a:pt x="598" y="303"/>
                </a:lnTo>
                <a:lnTo>
                  <a:pt x="587" y="306"/>
                </a:lnTo>
                <a:lnTo>
                  <a:pt x="576" y="311"/>
                </a:lnTo>
                <a:lnTo>
                  <a:pt x="567" y="315"/>
                </a:lnTo>
                <a:lnTo>
                  <a:pt x="559" y="321"/>
                </a:lnTo>
                <a:lnTo>
                  <a:pt x="553" y="325"/>
                </a:lnTo>
                <a:lnTo>
                  <a:pt x="547" y="328"/>
                </a:lnTo>
                <a:lnTo>
                  <a:pt x="544" y="332"/>
                </a:lnTo>
                <a:lnTo>
                  <a:pt x="543" y="335"/>
                </a:lnTo>
                <a:lnTo>
                  <a:pt x="543" y="336"/>
                </a:lnTo>
                <a:lnTo>
                  <a:pt x="543" y="336"/>
                </a:lnTo>
                <a:lnTo>
                  <a:pt x="544" y="337"/>
                </a:lnTo>
                <a:lnTo>
                  <a:pt x="545" y="337"/>
                </a:lnTo>
                <a:lnTo>
                  <a:pt x="548" y="338"/>
                </a:lnTo>
                <a:lnTo>
                  <a:pt x="553" y="340"/>
                </a:lnTo>
                <a:lnTo>
                  <a:pt x="556" y="344"/>
                </a:lnTo>
                <a:lnTo>
                  <a:pt x="559" y="349"/>
                </a:lnTo>
                <a:lnTo>
                  <a:pt x="566" y="361"/>
                </a:lnTo>
                <a:lnTo>
                  <a:pt x="571" y="375"/>
                </a:lnTo>
                <a:lnTo>
                  <a:pt x="580" y="401"/>
                </a:lnTo>
                <a:lnTo>
                  <a:pt x="583" y="413"/>
                </a:lnTo>
                <a:lnTo>
                  <a:pt x="587" y="416"/>
                </a:lnTo>
                <a:lnTo>
                  <a:pt x="591" y="419"/>
                </a:lnTo>
                <a:lnTo>
                  <a:pt x="596" y="420"/>
                </a:lnTo>
                <a:lnTo>
                  <a:pt x="600" y="421"/>
                </a:lnTo>
                <a:lnTo>
                  <a:pt x="610" y="421"/>
                </a:lnTo>
                <a:lnTo>
                  <a:pt x="619" y="420"/>
                </a:lnTo>
                <a:lnTo>
                  <a:pt x="634" y="415"/>
                </a:lnTo>
                <a:lnTo>
                  <a:pt x="640" y="413"/>
                </a:lnTo>
                <a:lnTo>
                  <a:pt x="644" y="417"/>
                </a:lnTo>
                <a:lnTo>
                  <a:pt x="647" y="422"/>
                </a:lnTo>
                <a:lnTo>
                  <a:pt x="650" y="427"/>
                </a:lnTo>
                <a:lnTo>
                  <a:pt x="651" y="432"/>
                </a:lnTo>
                <a:lnTo>
                  <a:pt x="651" y="437"/>
                </a:lnTo>
                <a:lnTo>
                  <a:pt x="651" y="443"/>
                </a:lnTo>
                <a:lnTo>
                  <a:pt x="650" y="448"/>
                </a:lnTo>
                <a:lnTo>
                  <a:pt x="648" y="454"/>
                </a:lnTo>
                <a:lnTo>
                  <a:pt x="643" y="465"/>
                </a:lnTo>
                <a:lnTo>
                  <a:pt x="636" y="477"/>
                </a:lnTo>
                <a:lnTo>
                  <a:pt x="629" y="488"/>
                </a:lnTo>
                <a:lnTo>
                  <a:pt x="620" y="499"/>
                </a:lnTo>
                <a:lnTo>
                  <a:pt x="601" y="521"/>
                </a:lnTo>
                <a:lnTo>
                  <a:pt x="582" y="540"/>
                </a:lnTo>
                <a:lnTo>
                  <a:pt x="576" y="547"/>
                </a:lnTo>
                <a:lnTo>
                  <a:pt x="569" y="554"/>
                </a:lnTo>
                <a:lnTo>
                  <a:pt x="566" y="559"/>
                </a:lnTo>
                <a:lnTo>
                  <a:pt x="565" y="564"/>
                </a:lnTo>
                <a:lnTo>
                  <a:pt x="565" y="568"/>
                </a:lnTo>
                <a:lnTo>
                  <a:pt x="566" y="572"/>
                </a:lnTo>
                <a:lnTo>
                  <a:pt x="568" y="574"/>
                </a:lnTo>
                <a:lnTo>
                  <a:pt x="571" y="577"/>
                </a:lnTo>
                <a:lnTo>
                  <a:pt x="578" y="584"/>
                </a:lnTo>
                <a:lnTo>
                  <a:pt x="585" y="589"/>
                </a:lnTo>
                <a:lnTo>
                  <a:pt x="587" y="593"/>
                </a:lnTo>
                <a:lnTo>
                  <a:pt x="590" y="596"/>
                </a:lnTo>
                <a:lnTo>
                  <a:pt x="591" y="599"/>
                </a:lnTo>
                <a:lnTo>
                  <a:pt x="592" y="602"/>
                </a:lnTo>
                <a:lnTo>
                  <a:pt x="592" y="607"/>
                </a:lnTo>
                <a:lnTo>
                  <a:pt x="590" y="611"/>
                </a:lnTo>
                <a:lnTo>
                  <a:pt x="588" y="616"/>
                </a:lnTo>
                <a:lnTo>
                  <a:pt x="583" y="621"/>
                </a:lnTo>
                <a:lnTo>
                  <a:pt x="572" y="631"/>
                </a:lnTo>
                <a:lnTo>
                  <a:pt x="563" y="639"/>
                </a:lnTo>
                <a:lnTo>
                  <a:pt x="553" y="645"/>
                </a:lnTo>
                <a:lnTo>
                  <a:pt x="544" y="651"/>
                </a:lnTo>
                <a:lnTo>
                  <a:pt x="531" y="657"/>
                </a:lnTo>
                <a:lnTo>
                  <a:pt x="526" y="659"/>
                </a:lnTo>
                <a:lnTo>
                  <a:pt x="526" y="667"/>
                </a:lnTo>
                <a:lnTo>
                  <a:pt x="525" y="676"/>
                </a:lnTo>
                <a:lnTo>
                  <a:pt x="524" y="683"/>
                </a:lnTo>
                <a:lnTo>
                  <a:pt x="522" y="690"/>
                </a:lnTo>
                <a:lnTo>
                  <a:pt x="517" y="703"/>
                </a:lnTo>
                <a:lnTo>
                  <a:pt x="511" y="714"/>
                </a:lnTo>
                <a:lnTo>
                  <a:pt x="504" y="722"/>
                </a:lnTo>
                <a:lnTo>
                  <a:pt x="495" y="730"/>
                </a:lnTo>
                <a:lnTo>
                  <a:pt x="487" y="737"/>
                </a:lnTo>
                <a:lnTo>
                  <a:pt x="477" y="742"/>
                </a:lnTo>
                <a:lnTo>
                  <a:pt x="467" y="746"/>
                </a:lnTo>
                <a:lnTo>
                  <a:pt x="457" y="749"/>
                </a:lnTo>
                <a:lnTo>
                  <a:pt x="447" y="751"/>
                </a:lnTo>
                <a:lnTo>
                  <a:pt x="438" y="752"/>
                </a:lnTo>
                <a:lnTo>
                  <a:pt x="423" y="753"/>
                </a:lnTo>
                <a:lnTo>
                  <a:pt x="413" y="753"/>
                </a:lnTo>
                <a:lnTo>
                  <a:pt x="409" y="753"/>
                </a:lnTo>
                <a:lnTo>
                  <a:pt x="405" y="750"/>
                </a:lnTo>
                <a:lnTo>
                  <a:pt x="401" y="747"/>
                </a:lnTo>
                <a:lnTo>
                  <a:pt x="396" y="741"/>
                </a:lnTo>
                <a:lnTo>
                  <a:pt x="386" y="729"/>
                </a:lnTo>
                <a:lnTo>
                  <a:pt x="378" y="714"/>
                </a:lnTo>
                <a:lnTo>
                  <a:pt x="369" y="697"/>
                </a:lnTo>
                <a:lnTo>
                  <a:pt x="362" y="682"/>
                </a:lnTo>
                <a:lnTo>
                  <a:pt x="358" y="668"/>
                </a:lnTo>
                <a:lnTo>
                  <a:pt x="356" y="659"/>
                </a:lnTo>
                <a:lnTo>
                  <a:pt x="357" y="652"/>
                </a:lnTo>
                <a:lnTo>
                  <a:pt x="359" y="645"/>
                </a:lnTo>
                <a:lnTo>
                  <a:pt x="362" y="638"/>
                </a:lnTo>
                <a:lnTo>
                  <a:pt x="365" y="631"/>
                </a:lnTo>
                <a:lnTo>
                  <a:pt x="369" y="623"/>
                </a:lnTo>
                <a:lnTo>
                  <a:pt x="372" y="617"/>
                </a:lnTo>
                <a:lnTo>
                  <a:pt x="374" y="609"/>
                </a:lnTo>
                <a:lnTo>
                  <a:pt x="375" y="602"/>
                </a:lnTo>
                <a:lnTo>
                  <a:pt x="373" y="595"/>
                </a:lnTo>
                <a:lnTo>
                  <a:pt x="369" y="586"/>
                </a:lnTo>
                <a:lnTo>
                  <a:pt x="363" y="576"/>
                </a:lnTo>
                <a:lnTo>
                  <a:pt x="356" y="567"/>
                </a:lnTo>
                <a:lnTo>
                  <a:pt x="342" y="552"/>
                </a:lnTo>
                <a:lnTo>
                  <a:pt x="337" y="545"/>
                </a:lnTo>
                <a:lnTo>
                  <a:pt x="336" y="532"/>
                </a:lnTo>
                <a:lnTo>
                  <a:pt x="335" y="521"/>
                </a:lnTo>
                <a:lnTo>
                  <a:pt x="331" y="512"/>
                </a:lnTo>
                <a:lnTo>
                  <a:pt x="327" y="504"/>
                </a:lnTo>
                <a:lnTo>
                  <a:pt x="323" y="499"/>
                </a:lnTo>
                <a:lnTo>
                  <a:pt x="316" y="495"/>
                </a:lnTo>
                <a:lnTo>
                  <a:pt x="309" y="491"/>
                </a:lnTo>
                <a:lnTo>
                  <a:pt x="302" y="489"/>
                </a:lnTo>
                <a:lnTo>
                  <a:pt x="293" y="487"/>
                </a:lnTo>
                <a:lnTo>
                  <a:pt x="284" y="487"/>
                </a:lnTo>
                <a:lnTo>
                  <a:pt x="275" y="487"/>
                </a:lnTo>
                <a:lnTo>
                  <a:pt x="265" y="487"/>
                </a:lnTo>
                <a:lnTo>
                  <a:pt x="244" y="488"/>
                </a:lnTo>
                <a:lnTo>
                  <a:pt x="223" y="489"/>
                </a:lnTo>
                <a:lnTo>
                  <a:pt x="214" y="488"/>
                </a:lnTo>
                <a:lnTo>
                  <a:pt x="205" y="486"/>
                </a:lnTo>
                <a:lnTo>
                  <a:pt x="197" y="481"/>
                </a:lnTo>
                <a:lnTo>
                  <a:pt x="190" y="477"/>
                </a:lnTo>
                <a:lnTo>
                  <a:pt x="185" y="471"/>
                </a:lnTo>
                <a:lnTo>
                  <a:pt x="180" y="465"/>
                </a:lnTo>
                <a:lnTo>
                  <a:pt x="177" y="458"/>
                </a:lnTo>
                <a:lnTo>
                  <a:pt x="174" y="450"/>
                </a:lnTo>
                <a:lnTo>
                  <a:pt x="169" y="437"/>
                </a:lnTo>
                <a:lnTo>
                  <a:pt x="167" y="425"/>
                </a:lnTo>
                <a:lnTo>
                  <a:pt x="167" y="416"/>
                </a:lnTo>
                <a:lnTo>
                  <a:pt x="166" y="413"/>
                </a:lnTo>
                <a:lnTo>
                  <a:pt x="167" y="408"/>
                </a:lnTo>
                <a:lnTo>
                  <a:pt x="168" y="392"/>
                </a:lnTo>
                <a:lnTo>
                  <a:pt x="169" y="381"/>
                </a:lnTo>
                <a:lnTo>
                  <a:pt x="172" y="370"/>
                </a:lnTo>
                <a:lnTo>
                  <a:pt x="175" y="357"/>
                </a:lnTo>
                <a:lnTo>
                  <a:pt x="178" y="344"/>
                </a:lnTo>
                <a:lnTo>
                  <a:pt x="184" y="330"/>
                </a:lnTo>
                <a:lnTo>
                  <a:pt x="189" y="317"/>
                </a:lnTo>
                <a:lnTo>
                  <a:pt x="197" y="305"/>
                </a:lnTo>
                <a:lnTo>
                  <a:pt x="207" y="293"/>
                </a:lnTo>
                <a:lnTo>
                  <a:pt x="211" y="288"/>
                </a:lnTo>
                <a:lnTo>
                  <a:pt x="218" y="282"/>
                </a:lnTo>
                <a:lnTo>
                  <a:pt x="223" y="278"/>
                </a:lnTo>
                <a:lnTo>
                  <a:pt x="230" y="273"/>
                </a:lnTo>
                <a:lnTo>
                  <a:pt x="237" y="270"/>
                </a:lnTo>
                <a:lnTo>
                  <a:pt x="244" y="267"/>
                </a:lnTo>
                <a:lnTo>
                  <a:pt x="253" y="263"/>
                </a:lnTo>
                <a:lnTo>
                  <a:pt x="261" y="261"/>
                </a:lnTo>
                <a:lnTo>
                  <a:pt x="277" y="259"/>
                </a:lnTo>
                <a:lnTo>
                  <a:pt x="293" y="257"/>
                </a:lnTo>
                <a:lnTo>
                  <a:pt x="305" y="256"/>
                </a:lnTo>
                <a:lnTo>
                  <a:pt x="316" y="257"/>
                </a:lnTo>
                <a:lnTo>
                  <a:pt x="325" y="258"/>
                </a:lnTo>
                <a:lnTo>
                  <a:pt x="332" y="259"/>
                </a:lnTo>
                <a:lnTo>
                  <a:pt x="339" y="261"/>
                </a:lnTo>
                <a:lnTo>
                  <a:pt x="345" y="263"/>
                </a:lnTo>
                <a:lnTo>
                  <a:pt x="348" y="267"/>
                </a:lnTo>
                <a:lnTo>
                  <a:pt x="351" y="269"/>
                </a:lnTo>
                <a:lnTo>
                  <a:pt x="353" y="272"/>
                </a:lnTo>
                <a:lnTo>
                  <a:pt x="354" y="274"/>
                </a:lnTo>
                <a:lnTo>
                  <a:pt x="356" y="279"/>
                </a:lnTo>
                <a:lnTo>
                  <a:pt x="356" y="280"/>
                </a:lnTo>
                <a:lnTo>
                  <a:pt x="363" y="286"/>
                </a:lnTo>
                <a:lnTo>
                  <a:pt x="372" y="291"/>
                </a:lnTo>
                <a:lnTo>
                  <a:pt x="381" y="294"/>
                </a:lnTo>
                <a:lnTo>
                  <a:pt x="390" y="296"/>
                </a:lnTo>
                <a:lnTo>
                  <a:pt x="401" y="297"/>
                </a:lnTo>
                <a:lnTo>
                  <a:pt x="411" y="297"/>
                </a:lnTo>
                <a:lnTo>
                  <a:pt x="421" y="296"/>
                </a:lnTo>
                <a:lnTo>
                  <a:pt x="432" y="294"/>
                </a:lnTo>
                <a:lnTo>
                  <a:pt x="473" y="285"/>
                </a:lnTo>
                <a:lnTo>
                  <a:pt x="507" y="280"/>
                </a:lnTo>
                <a:lnTo>
                  <a:pt x="510" y="260"/>
                </a:lnTo>
                <a:lnTo>
                  <a:pt x="512" y="216"/>
                </a:lnTo>
                <a:lnTo>
                  <a:pt x="512" y="205"/>
                </a:lnTo>
                <a:lnTo>
                  <a:pt x="511" y="194"/>
                </a:lnTo>
                <a:lnTo>
                  <a:pt x="510" y="185"/>
                </a:lnTo>
                <a:lnTo>
                  <a:pt x="507" y="176"/>
                </a:lnTo>
                <a:lnTo>
                  <a:pt x="504" y="170"/>
                </a:lnTo>
                <a:lnTo>
                  <a:pt x="500" y="166"/>
                </a:lnTo>
                <a:lnTo>
                  <a:pt x="498" y="165"/>
                </a:lnTo>
                <a:lnTo>
                  <a:pt x="495" y="165"/>
                </a:lnTo>
                <a:lnTo>
                  <a:pt x="492" y="165"/>
                </a:lnTo>
                <a:lnTo>
                  <a:pt x="489" y="166"/>
                </a:lnTo>
                <a:lnTo>
                  <a:pt x="481" y="170"/>
                </a:lnTo>
                <a:lnTo>
                  <a:pt x="474" y="172"/>
                </a:lnTo>
                <a:lnTo>
                  <a:pt x="468" y="174"/>
                </a:lnTo>
                <a:lnTo>
                  <a:pt x="461" y="175"/>
                </a:lnTo>
                <a:lnTo>
                  <a:pt x="455" y="175"/>
                </a:lnTo>
                <a:lnTo>
                  <a:pt x="449" y="174"/>
                </a:lnTo>
                <a:lnTo>
                  <a:pt x="444" y="173"/>
                </a:lnTo>
                <a:lnTo>
                  <a:pt x="438" y="171"/>
                </a:lnTo>
                <a:lnTo>
                  <a:pt x="433" y="168"/>
                </a:lnTo>
                <a:lnTo>
                  <a:pt x="428" y="164"/>
                </a:lnTo>
                <a:lnTo>
                  <a:pt x="425" y="160"/>
                </a:lnTo>
                <a:lnTo>
                  <a:pt x="421" y="155"/>
                </a:lnTo>
                <a:lnTo>
                  <a:pt x="418" y="150"/>
                </a:lnTo>
                <a:lnTo>
                  <a:pt x="416" y="143"/>
                </a:lnTo>
                <a:lnTo>
                  <a:pt x="414" y="137"/>
                </a:lnTo>
                <a:lnTo>
                  <a:pt x="413" y="129"/>
                </a:lnTo>
                <a:lnTo>
                  <a:pt x="413" y="124"/>
                </a:lnTo>
                <a:lnTo>
                  <a:pt x="414" y="118"/>
                </a:lnTo>
                <a:lnTo>
                  <a:pt x="415" y="112"/>
                </a:lnTo>
                <a:lnTo>
                  <a:pt x="418" y="108"/>
                </a:lnTo>
                <a:lnTo>
                  <a:pt x="422" y="103"/>
                </a:lnTo>
                <a:lnTo>
                  <a:pt x="425" y="98"/>
                </a:lnTo>
                <a:lnTo>
                  <a:pt x="430" y="93"/>
                </a:lnTo>
                <a:lnTo>
                  <a:pt x="436" y="88"/>
                </a:lnTo>
                <a:lnTo>
                  <a:pt x="448" y="79"/>
                </a:lnTo>
                <a:lnTo>
                  <a:pt x="462" y="72"/>
                </a:lnTo>
                <a:lnTo>
                  <a:pt x="477" y="64"/>
                </a:lnTo>
                <a:lnTo>
                  <a:pt x="493" y="57"/>
                </a:lnTo>
                <a:lnTo>
                  <a:pt x="510" y="51"/>
                </a:lnTo>
                <a:lnTo>
                  <a:pt x="526" y="45"/>
                </a:lnTo>
                <a:lnTo>
                  <a:pt x="543" y="41"/>
                </a:lnTo>
                <a:lnTo>
                  <a:pt x="558" y="38"/>
                </a:lnTo>
                <a:lnTo>
                  <a:pt x="583" y="32"/>
                </a:lnTo>
                <a:lnTo>
                  <a:pt x="601" y="30"/>
                </a:lnTo>
                <a:lnTo>
                  <a:pt x="608" y="31"/>
                </a:lnTo>
                <a:lnTo>
                  <a:pt x="614" y="31"/>
                </a:lnTo>
                <a:lnTo>
                  <a:pt x="594" y="24"/>
                </a:lnTo>
                <a:lnTo>
                  <a:pt x="575" y="18"/>
                </a:lnTo>
                <a:lnTo>
                  <a:pt x="555" y="12"/>
                </a:lnTo>
                <a:lnTo>
                  <a:pt x="535" y="8"/>
                </a:lnTo>
                <a:lnTo>
                  <a:pt x="514" y="5"/>
                </a:lnTo>
                <a:lnTo>
                  <a:pt x="493" y="2"/>
                </a:lnTo>
                <a:lnTo>
                  <a:pt x="472" y="1"/>
                </a:lnTo>
                <a:lnTo>
                  <a:pt x="450" y="0"/>
                </a:lnTo>
                <a:lnTo>
                  <a:pt x="427" y="1"/>
                </a:lnTo>
                <a:lnTo>
                  <a:pt x="405" y="2"/>
                </a:lnTo>
                <a:lnTo>
                  <a:pt x="382" y="6"/>
                </a:lnTo>
                <a:lnTo>
                  <a:pt x="360" y="9"/>
                </a:lnTo>
                <a:lnTo>
                  <a:pt x="338" y="15"/>
                </a:lnTo>
                <a:lnTo>
                  <a:pt x="317" y="21"/>
                </a:lnTo>
                <a:lnTo>
                  <a:pt x="296" y="28"/>
                </a:lnTo>
                <a:lnTo>
                  <a:pt x="275" y="35"/>
                </a:lnTo>
                <a:lnTo>
                  <a:pt x="255" y="44"/>
                </a:lnTo>
                <a:lnTo>
                  <a:pt x="236" y="55"/>
                </a:lnTo>
                <a:lnTo>
                  <a:pt x="217" y="65"/>
                </a:lnTo>
                <a:lnTo>
                  <a:pt x="199" y="77"/>
                </a:lnTo>
                <a:lnTo>
                  <a:pt x="182" y="89"/>
                </a:lnTo>
                <a:lnTo>
                  <a:pt x="164" y="104"/>
                </a:lnTo>
                <a:lnTo>
                  <a:pt x="147" y="118"/>
                </a:lnTo>
                <a:lnTo>
                  <a:pt x="132" y="132"/>
                </a:lnTo>
                <a:lnTo>
                  <a:pt x="118" y="148"/>
                </a:lnTo>
                <a:lnTo>
                  <a:pt x="103" y="164"/>
                </a:lnTo>
                <a:lnTo>
                  <a:pt x="90" y="182"/>
                </a:lnTo>
                <a:lnTo>
                  <a:pt x="77" y="199"/>
                </a:lnTo>
                <a:lnTo>
                  <a:pt x="65" y="217"/>
                </a:lnTo>
                <a:lnTo>
                  <a:pt x="55" y="236"/>
                </a:lnTo>
                <a:lnTo>
                  <a:pt x="45" y="256"/>
                </a:lnTo>
                <a:lnTo>
                  <a:pt x="35" y="275"/>
                </a:lnTo>
                <a:lnTo>
                  <a:pt x="27" y="296"/>
                </a:lnTo>
                <a:lnTo>
                  <a:pt x="21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4"/>
                </a:lnTo>
                <a:lnTo>
                  <a:pt x="1" y="427"/>
                </a:lnTo>
                <a:lnTo>
                  <a:pt x="0" y="450"/>
                </a:lnTo>
                <a:lnTo>
                  <a:pt x="1" y="474"/>
                </a:lnTo>
                <a:lnTo>
                  <a:pt x="2" y="497"/>
                </a:lnTo>
                <a:lnTo>
                  <a:pt x="5" y="519"/>
                </a:lnTo>
                <a:lnTo>
                  <a:pt x="10" y="542"/>
                </a:lnTo>
                <a:lnTo>
                  <a:pt x="14" y="563"/>
                </a:lnTo>
                <a:lnTo>
                  <a:pt x="21" y="585"/>
                </a:lnTo>
                <a:lnTo>
                  <a:pt x="27" y="606"/>
                </a:lnTo>
                <a:lnTo>
                  <a:pt x="35" y="626"/>
                </a:lnTo>
                <a:lnTo>
                  <a:pt x="45" y="645"/>
                </a:lnTo>
                <a:lnTo>
                  <a:pt x="55" y="665"/>
                </a:lnTo>
                <a:lnTo>
                  <a:pt x="65" y="684"/>
                </a:lnTo>
                <a:lnTo>
                  <a:pt x="77" y="703"/>
                </a:lnTo>
                <a:lnTo>
                  <a:pt x="90" y="720"/>
                </a:lnTo>
                <a:lnTo>
                  <a:pt x="103" y="737"/>
                </a:lnTo>
                <a:lnTo>
                  <a:pt x="118" y="753"/>
                </a:lnTo>
                <a:lnTo>
                  <a:pt x="132" y="769"/>
                </a:lnTo>
                <a:lnTo>
                  <a:pt x="147" y="784"/>
                </a:lnTo>
                <a:lnTo>
                  <a:pt x="164" y="798"/>
                </a:lnTo>
                <a:lnTo>
                  <a:pt x="182" y="812"/>
                </a:lnTo>
                <a:lnTo>
                  <a:pt x="199" y="824"/>
                </a:lnTo>
                <a:lnTo>
                  <a:pt x="217" y="836"/>
                </a:lnTo>
                <a:lnTo>
                  <a:pt x="236" y="847"/>
                </a:lnTo>
                <a:lnTo>
                  <a:pt x="255" y="857"/>
                </a:lnTo>
                <a:lnTo>
                  <a:pt x="275" y="866"/>
                </a:lnTo>
                <a:lnTo>
                  <a:pt x="296" y="874"/>
                </a:lnTo>
                <a:lnTo>
                  <a:pt x="317" y="881"/>
                </a:lnTo>
                <a:lnTo>
                  <a:pt x="338" y="886"/>
                </a:lnTo>
                <a:lnTo>
                  <a:pt x="360" y="892"/>
                </a:lnTo>
                <a:lnTo>
                  <a:pt x="382" y="896"/>
                </a:lnTo>
                <a:lnTo>
                  <a:pt x="405" y="899"/>
                </a:lnTo>
                <a:lnTo>
                  <a:pt x="427" y="901"/>
                </a:lnTo>
                <a:lnTo>
                  <a:pt x="450" y="901"/>
                </a:lnTo>
                <a:lnTo>
                  <a:pt x="473" y="901"/>
                </a:lnTo>
                <a:lnTo>
                  <a:pt x="496" y="899"/>
                </a:lnTo>
                <a:lnTo>
                  <a:pt x="520" y="896"/>
                </a:lnTo>
                <a:lnTo>
                  <a:pt x="542" y="892"/>
                </a:lnTo>
                <a:lnTo>
                  <a:pt x="563" y="886"/>
                </a:lnTo>
                <a:lnTo>
                  <a:pt x="585" y="881"/>
                </a:lnTo>
                <a:lnTo>
                  <a:pt x="605" y="874"/>
                </a:lnTo>
                <a:lnTo>
                  <a:pt x="625" y="866"/>
                </a:lnTo>
                <a:lnTo>
                  <a:pt x="646" y="857"/>
                </a:lnTo>
                <a:lnTo>
                  <a:pt x="665" y="847"/>
                </a:lnTo>
                <a:lnTo>
                  <a:pt x="684" y="836"/>
                </a:lnTo>
                <a:lnTo>
                  <a:pt x="702" y="824"/>
                </a:lnTo>
                <a:lnTo>
                  <a:pt x="720" y="812"/>
                </a:lnTo>
                <a:lnTo>
                  <a:pt x="737" y="798"/>
                </a:lnTo>
                <a:lnTo>
                  <a:pt x="753" y="784"/>
                </a:lnTo>
                <a:lnTo>
                  <a:pt x="768" y="769"/>
                </a:lnTo>
                <a:lnTo>
                  <a:pt x="784" y="753"/>
                </a:lnTo>
                <a:lnTo>
                  <a:pt x="798" y="737"/>
                </a:lnTo>
                <a:lnTo>
                  <a:pt x="811" y="720"/>
                </a:lnTo>
                <a:lnTo>
                  <a:pt x="823" y="703"/>
                </a:lnTo>
                <a:lnTo>
                  <a:pt x="836" y="684"/>
                </a:lnTo>
                <a:lnTo>
                  <a:pt x="847" y="665"/>
                </a:lnTo>
                <a:lnTo>
                  <a:pt x="857" y="645"/>
                </a:lnTo>
                <a:lnTo>
                  <a:pt x="865" y="626"/>
                </a:lnTo>
                <a:lnTo>
                  <a:pt x="874" y="606"/>
                </a:lnTo>
                <a:lnTo>
                  <a:pt x="881" y="585"/>
                </a:lnTo>
                <a:lnTo>
                  <a:pt x="887" y="563"/>
                </a:lnTo>
                <a:lnTo>
                  <a:pt x="892" y="542"/>
                </a:lnTo>
                <a:lnTo>
                  <a:pt x="896" y="519"/>
                </a:lnTo>
                <a:lnTo>
                  <a:pt x="898" y="497"/>
                </a:lnTo>
                <a:lnTo>
                  <a:pt x="901" y="474"/>
                </a:lnTo>
                <a:lnTo>
                  <a:pt x="901" y="450"/>
                </a:lnTo>
                <a:lnTo>
                  <a:pt x="901" y="428"/>
                </a:lnTo>
                <a:lnTo>
                  <a:pt x="899" y="406"/>
                </a:lnTo>
                <a:lnTo>
                  <a:pt x="896" y="386"/>
                </a:lnTo>
                <a:lnTo>
                  <a:pt x="893" y="365"/>
                </a:lnTo>
                <a:lnTo>
                  <a:pt x="888" y="344"/>
                </a:lnTo>
                <a:lnTo>
                  <a:pt x="883" y="323"/>
                </a:lnTo>
                <a:lnTo>
                  <a:pt x="876" y="303"/>
                </a:lnTo>
                <a:lnTo>
                  <a:pt x="869" y="283"/>
                </a:lnTo>
                <a:lnTo>
                  <a:pt x="860" y="264"/>
                </a:lnTo>
                <a:lnTo>
                  <a:pt x="851" y="246"/>
                </a:lnTo>
                <a:lnTo>
                  <a:pt x="841" y="227"/>
                </a:lnTo>
                <a:lnTo>
                  <a:pt x="830" y="209"/>
                </a:lnTo>
                <a:lnTo>
                  <a:pt x="819" y="192"/>
                </a:lnTo>
                <a:lnTo>
                  <a:pt x="807" y="175"/>
                </a:lnTo>
                <a:lnTo>
                  <a:pt x="794" y="160"/>
                </a:lnTo>
                <a:lnTo>
                  <a:pt x="781" y="144"/>
                </a:lnTo>
                <a:lnTo>
                  <a:pt x="781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87177" y="5783998"/>
            <a:ext cx="165311" cy="113159"/>
            <a:chOff x="11037888" y="1400175"/>
            <a:chExt cx="266700" cy="182563"/>
          </a:xfrm>
          <a:solidFill>
            <a:schemeClr val="bg1"/>
          </a:solidFill>
        </p:grpSpPr>
        <p:sp>
          <p:nvSpPr>
            <p:cNvPr id="18" name="Freeform 3506"/>
            <p:cNvSpPr>
              <a:spLocks/>
            </p:cNvSpPr>
            <p:nvPr/>
          </p:nvSpPr>
          <p:spPr bwMode="auto">
            <a:xfrm>
              <a:off x="11037888" y="1411288"/>
              <a:ext cx="266700" cy="171450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" name="Freeform 3507"/>
            <p:cNvSpPr>
              <a:spLocks/>
            </p:cNvSpPr>
            <p:nvPr/>
          </p:nvSpPr>
          <p:spPr bwMode="auto">
            <a:xfrm>
              <a:off x="11049000" y="1400175"/>
              <a:ext cx="244475" cy="98425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535823" y="5247126"/>
            <a:ext cx="0" cy="708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75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9:00 – 9:15 Introductions</a:t>
            </a:r>
          </a:p>
          <a:p>
            <a:r>
              <a:rPr lang="en-US" sz="1600" dirty="0"/>
              <a:t>9:15 – 10:00 SharePoint Framework Intro</a:t>
            </a:r>
          </a:p>
          <a:p>
            <a:r>
              <a:rPr lang="en-US" sz="1600" dirty="0"/>
              <a:t>10:00 – 10:30 Extensions</a:t>
            </a:r>
          </a:p>
          <a:p>
            <a:r>
              <a:rPr lang="en-US" sz="1600" dirty="0"/>
              <a:t>10:30 – 10:45 Break</a:t>
            </a:r>
          </a:p>
          <a:p>
            <a:r>
              <a:rPr lang="en-US" sz="1600" dirty="0"/>
              <a:t>10:45 – 11:30 TypeScript</a:t>
            </a:r>
          </a:p>
          <a:p>
            <a:r>
              <a:rPr lang="en-US" sz="1600" dirty="0"/>
              <a:t>11:30 – 12:30 REACT and Office-UI Fabric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E64C-583F-405A-9981-4EB922B8A05A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9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SharePoint Framework (</a:t>
            </a:r>
            <a:r>
              <a:rPr lang="en-US" dirty="0" err="1"/>
              <a:t>SPFx</a:t>
            </a:r>
            <a:r>
              <a:rPr lang="en-US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35408" y="1987371"/>
            <a:ext cx="4066532" cy="3457730"/>
            <a:chOff x="6440608" y="1425577"/>
            <a:chExt cx="5533905" cy="470542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3958" y="1425577"/>
              <a:ext cx="1334644" cy="2732280"/>
            </a:xfrm>
            <a:prstGeom prst="rect">
              <a:avLst/>
            </a:prstGeom>
          </p:spPr>
        </p:pic>
        <p:sp>
          <p:nvSpPr>
            <p:cNvPr id="19" name="Left-Right Arrow 18"/>
            <p:cNvSpPr/>
            <p:nvPr/>
          </p:nvSpPr>
          <p:spPr bwMode="auto">
            <a:xfrm>
              <a:off x="6440608" y="4370583"/>
              <a:ext cx="5533905" cy="244914"/>
            </a:xfrm>
            <a:prstGeom prst="left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7031" y="4551681"/>
              <a:ext cx="3249632" cy="640607"/>
            </a:xfrm>
            <a:prstGeom prst="rect">
              <a:avLst/>
            </a:prstGeom>
            <a:noFill/>
          </p:spPr>
          <p:txBody>
            <a:bodyPr wrap="none" lIns="137063" tIns="109651" rIns="137063" bIns="109651" rtlCol="0">
              <a:spAutoFit/>
            </a:bodyPr>
            <a:lstStyle/>
            <a:p>
              <a:pPr defTabSz="685274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kern="0" dirty="0">
                  <a:gradFill>
                    <a:gsLst>
                      <a:gs pos="5660">
                        <a:schemeClr val="tx2"/>
                      </a:gs>
                      <a:gs pos="38000">
                        <a:schemeClr val="tx2"/>
                      </a:gs>
                    </a:gsLst>
                    <a:lin ang="5400000" scaled="0"/>
                  </a:gradFill>
                </a:rPr>
                <a:t>SharePoint framework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9148012" y="5390465"/>
              <a:ext cx="2826501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66" rIns="0" bIns="34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91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latin typeface="Segoe UI Semilight"/>
                </a:rPr>
                <a:t>LOB Systems and Cloud Services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448741" y="5179981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440609" y="5390465"/>
              <a:ext cx="2533707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66" rIns="0" bIns="34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91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latin typeface="Segoe UI Semilight"/>
                </a:rPr>
                <a:t>Microsoft Graph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7590956" y="5159125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Up-Down Arrow 23"/>
            <p:cNvSpPr/>
            <p:nvPr/>
          </p:nvSpPr>
          <p:spPr bwMode="auto">
            <a:xfrm>
              <a:off x="7629745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Up-Down Arrow 25"/>
            <p:cNvSpPr/>
            <p:nvPr/>
          </p:nvSpPr>
          <p:spPr bwMode="auto">
            <a:xfrm>
              <a:off x="10483544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869" t="1438" r="865" b="979"/>
            <a:stretch/>
          </p:blipFill>
          <p:spPr>
            <a:xfrm>
              <a:off x="8048221" y="1425577"/>
              <a:ext cx="3926292" cy="27322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</p:pic>
        <p:sp>
          <p:nvSpPr>
            <p:cNvPr id="27" name="WP Emphasis 2"/>
            <p:cNvSpPr/>
            <p:nvPr/>
          </p:nvSpPr>
          <p:spPr bwMode="auto">
            <a:xfrm>
              <a:off x="9324056" y="2156218"/>
              <a:ext cx="1347505" cy="168788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185" tIns="33593" rIns="33593" bIns="671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14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24" kern="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5031" y="2669861"/>
            <a:ext cx="4030956" cy="2637033"/>
            <a:chOff x="271722" y="2416520"/>
            <a:chExt cx="5376132" cy="3517042"/>
          </a:xfrm>
        </p:grpSpPr>
        <p:sp>
          <p:nvSpPr>
            <p:cNvPr id="10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517042"/>
            </a:xfrm>
            <a:prstGeom prst="rect">
              <a:avLst/>
            </a:prstGeom>
          </p:spPr>
          <p:txBody>
            <a:bodyPr vert="horz" wrap="square" lIns="134387" tIns="68531" rIns="109651" bIns="68531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Supports open source tools </a:t>
              </a:r>
              <a:b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90DA05F3-4114-47E0-AD99-B8AA5F9569B2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208759" y="2357319"/>
            <a:ext cx="2770663" cy="2830104"/>
            <a:chOff x="471790" y="2591449"/>
            <a:chExt cx="3768294" cy="3849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471790" y="2593239"/>
              <a:ext cx="3762803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2790" y="3277416"/>
              <a:ext cx="3387294" cy="191578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Atom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Sublime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 more </a:t>
              </a:r>
              <a:r>
                <a:rPr lang="is-I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 your choice!</a:t>
              </a:r>
              <a:endParaRPr lang="en-US" sz="1176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71791" y="2591449"/>
              <a:ext cx="376280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Code Editors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90" y="2701589"/>
              <a:ext cx="365760" cy="3200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578" y="6110984"/>
              <a:ext cx="1563067" cy="3296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78" y="5438276"/>
              <a:ext cx="1887594" cy="44413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8725" y="5585402"/>
              <a:ext cx="753481" cy="75348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399952" y="2357319"/>
            <a:ext cx="2547504" cy="3097144"/>
            <a:chOff x="8809037" y="2559772"/>
            <a:chExt cx="3464782" cy="4212331"/>
          </a:xfrm>
        </p:grpSpPr>
        <p:sp>
          <p:nvSpPr>
            <p:cNvPr id="8" name="Rectangle 7"/>
            <p:cNvSpPr/>
            <p:nvPr/>
          </p:nvSpPr>
          <p:spPr bwMode="auto">
            <a:xfrm>
              <a:off x="8818134" y="2640403"/>
              <a:ext cx="3455685" cy="2513412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9358" y="3245739"/>
              <a:ext cx="3039177" cy="256810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React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Angular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Knockout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 more </a:t>
              </a:r>
              <a:r>
                <a:rPr lang="is-I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 your choice!</a:t>
              </a:r>
              <a:endParaRPr lang="en-US" sz="1176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809037" y="2559772"/>
              <a:ext cx="3438098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JavaScript Frameworks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619" y="2679123"/>
              <a:ext cx="356616" cy="339834"/>
            </a:xfrm>
            <a:prstGeom prst="rect">
              <a:avLst/>
            </a:prstGeom>
          </p:spPr>
        </p:pic>
        <p:pic>
          <p:nvPicPr>
            <p:cNvPr id="26" name="Picture 4" descr="http://red-badger.com/blog/wp-content/uploads/2015/04/react-logo-1000-transparen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9891" y="5266672"/>
              <a:ext cx="821306" cy="82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https://avatars0.githubusercontent.com/u/139426?v=3&amp;s=4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436" y="5342953"/>
              <a:ext cx="668744" cy="66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http://js.agency/assets/img/hire-freelance-javascript-developers/knockout-js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71" t="29102" r="16465" b="26125"/>
            <a:stretch/>
          </p:blipFill>
          <p:spPr bwMode="auto">
            <a:xfrm>
              <a:off x="9549891" y="6032512"/>
              <a:ext cx="1716241" cy="73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302057" y="2359297"/>
            <a:ext cx="2836599" cy="3186313"/>
            <a:chOff x="410812" y="2042384"/>
            <a:chExt cx="3857972" cy="433360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37497" y="2042384"/>
              <a:ext cx="3831287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811" y="2735486"/>
              <a:ext cx="2867373" cy="228903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Yeoman Templates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Gulp-based Build Process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NodeJS</a:t>
              </a: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/NPM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SystemJS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Webpack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SASS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TypeScript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0812" y="2049518"/>
              <a:ext cx="385797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Build Process &amp; Tooling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5111" y="2130149"/>
              <a:ext cx="356616" cy="4145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21" y="4765693"/>
              <a:ext cx="1015974" cy="88014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5490" y="4734611"/>
              <a:ext cx="419306" cy="94231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1318" y="5805804"/>
              <a:ext cx="1547650" cy="570187"/>
            </a:xfrm>
            <a:prstGeom prst="rect">
              <a:avLst/>
            </a:prstGeom>
          </p:spPr>
        </p:pic>
        <p:pic>
          <p:nvPicPr>
            <p:cNvPr id="33" name="Picture 4" descr="https://upload.wikimedia.org/wikipedia/commons/thumb/d/db/Npm-logo.svg/320px-Npm-logo.sv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643" y="4980797"/>
              <a:ext cx="1161136" cy="449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271595" y="1987241"/>
            <a:ext cx="0" cy="3361593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8394CBCC-EC0A-4367-88DF-FFEBB804A70A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44737" y="2530671"/>
            <a:ext cx="2150841" cy="793809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3616" tIns="33616" rIns="33616" bIns="3361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06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29" b="1" kern="0" dirty="0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37" y="2628921"/>
            <a:ext cx="1128594" cy="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037172" y="2577557"/>
            <a:ext cx="1740245" cy="624030"/>
            <a:chOff x="9672033" y="3490175"/>
            <a:chExt cx="2366853" cy="848724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71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72290">
                <a:defRPr/>
              </a:pPr>
              <a:r>
                <a:rPr lang="en-US" sz="1176" kern="0" dirty="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176" kern="0" dirty="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873840" y="2535408"/>
            <a:ext cx="736425" cy="706031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3529" b="1" kern="0" dirty="0">
                <a:ln w="22225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  <a:endParaRPr lang="fi-FI" sz="3529" b="1" kern="0" dirty="0" err="1">
              <a:ln w="22225">
                <a:noFill/>
                <a:prstDash val="solid"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77" y="4854179"/>
            <a:ext cx="864460" cy="465479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37" y="4900492"/>
            <a:ext cx="1105370" cy="42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4416" y="4618333"/>
            <a:ext cx="366374" cy="8233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13" y="4660119"/>
            <a:ext cx="928588" cy="8044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8762" y="4900493"/>
            <a:ext cx="1212116" cy="44656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0" name="Straight Connector 29"/>
          <p:cNvCxnSpPr/>
          <p:nvPr/>
        </p:nvCxnSpPr>
        <p:spPr>
          <a:xfrm>
            <a:off x="156136" y="3989266"/>
            <a:ext cx="8517776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9993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89661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57602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84822" y="3328960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11907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4386200" y="2674673"/>
            <a:ext cx="917045" cy="427502"/>
          </a:xfrm>
          <a:prstGeom prst="roundRect">
            <a:avLst/>
          </a:prstGeom>
          <a:solidFill>
            <a:srgbClr val="0070C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1" b="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MSBuild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0995630-F052-42F5-B7B6-72759372A8E4}"/>
              </a:ext>
            </a:extLst>
          </p:cNvPr>
          <p:cNvSpPr txBox="1">
            <a:spLocks/>
          </p:cNvSpPr>
          <p:nvPr/>
        </p:nvSpPr>
        <p:spPr>
          <a:xfrm>
            <a:off x="8447964" y="6174043"/>
            <a:ext cx="465838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/>
          <a:srcRect t="563" r="7846"/>
          <a:stretch/>
        </p:blipFill>
        <p:spPr>
          <a:xfrm>
            <a:off x="5907268" y="4364416"/>
            <a:ext cx="2523161" cy="113270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</p:pic>
      <p:cxnSp>
        <p:nvCxnSpPr>
          <p:cNvPr id="37" name="Straight Arrow Connector 36"/>
          <p:cNvCxnSpPr>
            <a:stCxn id="6" idx="2"/>
            <a:endCxn id="7" idx="0"/>
          </p:cNvCxnSpPr>
          <p:nvPr/>
        </p:nvCxnSpPr>
        <p:spPr>
          <a:xfrm>
            <a:off x="4315182" y="2353018"/>
            <a:ext cx="1" cy="296559"/>
          </a:xfrm>
          <a:prstGeom prst="straightConnector1">
            <a:avLst/>
          </a:prstGeom>
          <a:ln w="44450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8" idx="0"/>
          </p:cNvCxnSpPr>
          <p:nvPr/>
        </p:nvCxnSpPr>
        <p:spPr>
          <a:xfrm flipH="1">
            <a:off x="4310838" y="2983749"/>
            <a:ext cx="4340" cy="296559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Web Part Build 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475" y="2018403"/>
            <a:ext cx="1644704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Install SharePoint Generator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630480" y="2679221"/>
            <a:ext cx="1644705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Scaffold SharePoint Web Part Project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0480" y="3309952"/>
            <a:ext cx="1644705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Build Web Part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016" y="2018843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3547017" y="2649574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Local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542676" y="3280303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UAT / Pre-production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2998749" y="2747945"/>
            <a:ext cx="451349" cy="807220"/>
          </a:xfrm>
          <a:prstGeom prst="curved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defRPr/>
            </a:pPr>
            <a:endParaRPr lang="en-US" sz="900" kern="0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5171585" y="2753724"/>
            <a:ext cx="447009" cy="807220"/>
          </a:xfrm>
          <a:prstGeom prst="curvedLef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defRPr/>
            </a:pPr>
            <a:endParaRPr lang="en-US" sz="900" ker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5173" y="2018842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Package/Deploy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46492" y="3966499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80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Available on Classic and Client-Side Pages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46492" y="2668061"/>
            <a:ext cx="1536322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Package/Deploy</a:t>
            </a:r>
          </a:p>
        </p:txBody>
      </p:sp>
      <p:cxnSp>
        <p:nvCxnSpPr>
          <p:cNvPr id="23" name="Straight Arrow Connector 22"/>
          <p:cNvCxnSpPr>
            <a:cxnSpLocks/>
            <a:stCxn id="3" idx="2"/>
            <a:endCxn id="4" idx="0"/>
          </p:cNvCxnSpPr>
          <p:nvPr/>
        </p:nvCxnSpPr>
        <p:spPr>
          <a:xfrm>
            <a:off x="1452826" y="2352574"/>
            <a:ext cx="2" cy="326648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52829" y="3009058"/>
            <a:ext cx="0" cy="296559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stCxn id="43" idx="2"/>
            <a:endCxn id="5" idx="2"/>
          </p:cNvCxnSpPr>
          <p:nvPr/>
        </p:nvCxnSpPr>
        <p:spPr>
          <a:xfrm rot="5400000" flipH="1">
            <a:off x="2466388" y="2630567"/>
            <a:ext cx="830888" cy="2858009"/>
          </a:xfrm>
          <a:prstGeom prst="bentConnector3">
            <a:avLst>
              <a:gd name="adj1" fmla="val -20229"/>
            </a:avLst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5" idx="3"/>
            <a:endCxn id="6" idx="1"/>
          </p:cNvCxnSpPr>
          <p:nvPr/>
        </p:nvCxnSpPr>
        <p:spPr>
          <a:xfrm flipV="1">
            <a:off x="2275181" y="2185933"/>
            <a:ext cx="1271836" cy="1291109"/>
          </a:xfrm>
          <a:prstGeom prst="bentConnector3">
            <a:avLst>
              <a:gd name="adj1" fmla="val 42364"/>
            </a:avLst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481" y="1817781"/>
            <a:ext cx="2066417" cy="216854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square" rIns="0" rtlCol="0">
            <a:spAutoFit/>
          </a:bodyPr>
          <a:lstStyle/>
          <a:p>
            <a:pPr defTabSz="672290">
              <a:defRPr/>
            </a:pPr>
            <a:r>
              <a:rPr lang="en-US" sz="809" kern="0" spc="-22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npm</a:t>
            </a:r>
            <a:r>
              <a:rPr lang="en-US" sz="809" kern="0" spc="-22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809" kern="0" spc="-22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US" sz="809" kern="0" spc="-22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@</a:t>
            </a:r>
            <a:r>
              <a:rPr lang="en-US" sz="809" kern="0" spc="-22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  <a:r>
              <a:rPr lang="en-US" sz="809" kern="0" spc="-22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/generator-</a:t>
            </a:r>
            <a:r>
              <a:rPr lang="en-US" sz="809" kern="0" spc="-22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sharepoint</a:t>
            </a:r>
            <a:r>
              <a:rPr lang="en-US" sz="809" kern="0" spc="-22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-g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0476" y="2477356"/>
            <a:ext cx="1644704" cy="216854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square" rtlCol="0">
            <a:spAutoFit/>
          </a:bodyPr>
          <a:lstStyle/>
          <a:p>
            <a:pPr defTabSz="672290">
              <a:defRPr/>
            </a:pPr>
            <a:r>
              <a:rPr lang="en-US" sz="809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yo</a:t>
            </a: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@</a:t>
            </a:r>
            <a:r>
              <a:rPr lang="en-US" sz="809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809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sharepoint</a:t>
            </a:r>
            <a:endParaRPr lang="en-US" sz="809" kern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480" y="3106904"/>
            <a:ext cx="1644705" cy="216854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square" rtlCol="0">
            <a:spAutoFit/>
          </a:bodyPr>
          <a:lstStyle/>
          <a:p>
            <a:pPr defTabSz="672290">
              <a:defRPr/>
            </a:pP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42676" y="1836400"/>
            <a:ext cx="1536322" cy="174697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/>
          <a:p>
            <a:pPr defTabSz="672290">
              <a:defRPr/>
            </a:pP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gulp serve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2676" y="2467034"/>
            <a:ext cx="1536322" cy="175460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/>
          <a:p>
            <a:pPr defTabSz="672290">
              <a:defRPr/>
            </a:pP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workbench local</a:t>
            </a:r>
          </a:p>
        </p:txBody>
      </p:sp>
      <p:cxnSp>
        <p:nvCxnSpPr>
          <p:cNvPr id="38" name="Straight Arrow Connector 37"/>
          <p:cNvCxnSpPr>
            <a:cxnSpLocks/>
            <a:stCxn id="11" idx="2"/>
            <a:endCxn id="34" idx="2"/>
          </p:cNvCxnSpPr>
          <p:nvPr/>
        </p:nvCxnSpPr>
        <p:spPr>
          <a:xfrm>
            <a:off x="7123333" y="2353015"/>
            <a:ext cx="0" cy="303650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46492" y="1835478"/>
            <a:ext cx="1536322" cy="174697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/>
          <a:p>
            <a:pPr defTabSz="672290">
              <a:defRPr/>
            </a:pP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gulp package-solution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55173" y="2481204"/>
            <a:ext cx="1536322" cy="175460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672290">
              <a:defRPr/>
            </a:pPr>
            <a:r>
              <a:rPr lang="en-US" sz="809" kern="0" dirty="0"/>
              <a:t>gulp deploy-azure-storage</a:t>
            </a:r>
          </a:p>
        </p:txBody>
      </p:sp>
      <p:sp>
        <p:nvSpPr>
          <p:cNvPr id="43" name="Flowchart: Decision 42"/>
          <p:cNvSpPr/>
          <p:nvPr/>
        </p:nvSpPr>
        <p:spPr>
          <a:xfrm>
            <a:off x="4004878" y="3971585"/>
            <a:ext cx="611925" cy="503426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Ship?</a:t>
            </a:r>
          </a:p>
        </p:txBody>
      </p:sp>
      <p:cxnSp>
        <p:nvCxnSpPr>
          <p:cNvPr id="44" name="Straight Arrow Connector 43"/>
          <p:cNvCxnSpPr>
            <a:cxnSpLocks/>
            <a:stCxn id="8" idx="2"/>
            <a:endCxn id="43" idx="0"/>
          </p:cNvCxnSpPr>
          <p:nvPr/>
        </p:nvCxnSpPr>
        <p:spPr>
          <a:xfrm flipH="1">
            <a:off x="4310841" y="3614480"/>
            <a:ext cx="1" cy="357109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355177" y="3317281"/>
            <a:ext cx="1527641" cy="334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2290">
              <a:lnSpc>
                <a:spcPct val="90000"/>
              </a:lnSpc>
              <a:defRPr/>
            </a:pPr>
            <a:r>
              <a:rPr lang="en-US" sz="919" kern="0" dirty="0">
                <a:gradFill>
                  <a:gsLst>
                    <a:gs pos="96875">
                      <a:schemeClr val="bg1"/>
                    </a:gs>
                    <a:gs pos="78906">
                      <a:schemeClr val="bg1"/>
                    </a:gs>
                  </a:gsLst>
                  <a:lin ang="5400000" scaled="1"/>
                </a:gradFill>
              </a:rPr>
              <a:t>Release using app catalog*</a:t>
            </a:r>
          </a:p>
        </p:txBody>
      </p:sp>
      <p:cxnSp>
        <p:nvCxnSpPr>
          <p:cNvPr id="69" name="Straight Arrow Connector 68"/>
          <p:cNvCxnSpPr>
            <a:cxnSpLocks/>
            <a:stCxn id="17" idx="2"/>
            <a:endCxn id="70" idx="2"/>
          </p:cNvCxnSpPr>
          <p:nvPr/>
        </p:nvCxnSpPr>
        <p:spPr>
          <a:xfrm>
            <a:off x="7114656" y="3002237"/>
            <a:ext cx="8681" cy="301661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363857" y="3142223"/>
            <a:ext cx="1518961" cy="161675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672290">
              <a:defRPr/>
            </a:pPr>
            <a:r>
              <a:rPr lang="en-US" sz="809" kern="0" dirty="0"/>
              <a:t>manual upload of the app</a:t>
            </a:r>
          </a:p>
        </p:txBody>
      </p:sp>
      <p:cxnSp>
        <p:nvCxnSpPr>
          <p:cNvPr id="77" name="Straight Arrow Connector 76"/>
          <p:cNvCxnSpPr>
            <a:cxnSpLocks/>
            <a:stCxn id="68" idx="2"/>
            <a:endCxn id="12" idx="0"/>
          </p:cNvCxnSpPr>
          <p:nvPr/>
        </p:nvCxnSpPr>
        <p:spPr>
          <a:xfrm flipH="1">
            <a:off x="7114654" y="3651452"/>
            <a:ext cx="4340" cy="315048"/>
          </a:xfrm>
          <a:prstGeom prst="straightConnector1">
            <a:avLst/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cxnSpLocks/>
            <a:stCxn id="43" idx="3"/>
            <a:endCxn id="11" idx="1"/>
          </p:cNvCxnSpPr>
          <p:nvPr/>
        </p:nvCxnSpPr>
        <p:spPr>
          <a:xfrm flipV="1">
            <a:off x="4616799" y="2185929"/>
            <a:ext cx="1738374" cy="2037370"/>
          </a:xfrm>
          <a:prstGeom prst="bentConnector3">
            <a:avLst>
              <a:gd name="adj1" fmla="val 68478"/>
            </a:avLst>
          </a:prstGeom>
          <a:ln w="44450"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45" y="4267318"/>
            <a:ext cx="439621" cy="41962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894" y="4686948"/>
            <a:ext cx="369876" cy="3702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539918" y="3105151"/>
            <a:ext cx="1536322" cy="175460"/>
          </a:xfrm>
          <a:prstGeom prst="rect">
            <a:avLst/>
          </a:prstGeom>
          <a:solidFill>
            <a:srgbClr val="E7E6E6">
              <a:alpha val="54902"/>
            </a:srgbClr>
          </a:solidFill>
        </p:spPr>
        <p:txBody>
          <a:bodyPr wrap="none" rtlCol="0">
            <a:noAutofit/>
          </a:bodyPr>
          <a:lstStyle/>
          <a:p>
            <a:pPr defTabSz="672290">
              <a:defRPr/>
            </a:pPr>
            <a:r>
              <a:rPr lang="en-US" sz="809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workbench SPO</a:t>
            </a:r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F1D3D947-3D87-4C60-BC71-4F5021A62E66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31" grpId="0" animBg="1"/>
      <p:bldP spid="32" grpId="0" animBg="1"/>
      <p:bldP spid="27" grpId="0" animBg="1"/>
      <p:bldP spid="29" grpId="0" animBg="1"/>
      <p:bldP spid="30" grpId="0" animBg="1"/>
      <p:bldP spid="33" grpId="0" animBg="1"/>
      <p:bldP spid="34" grpId="0" animBg="1"/>
      <p:bldP spid="43" grpId="0" animBg="1"/>
      <p:bldP spid="68" grpId="0" animBg="1"/>
      <p:bldP spid="70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6" y="2406515"/>
            <a:ext cx="5985483" cy="187973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70C902-5686-463A-A6E0-62C8AD84029F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881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 template.pptx" id="{FF729BDD-E34E-4004-929B-A2D4E75748B4}" vid="{5A236E03-7B23-4118-8E81-1B6A231310E4}"/>
    </a:ext>
  </a:extLst>
</a:theme>
</file>

<file path=ppt/theme/theme2.xml><?xml version="1.0" encoding="utf-8"?>
<a:theme xmlns:a="http://schemas.openxmlformats.org/drawingml/2006/main" name="2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Knight Template.potx" id="{851C96D8-AB72-493D-A6CD-F7983EC0B6BB}" vid="{B5FBFF8E-2F24-4947-8F91-8958628CB5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</TotalTime>
  <Words>1038</Words>
  <Application>Microsoft Office PowerPoint</Application>
  <PresentationFormat>On-screen Show (4:3)</PresentationFormat>
  <Paragraphs>257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Gotham Book</vt:lpstr>
      <vt:lpstr>Hevetica</vt:lpstr>
      <vt:lpstr>Open Sans</vt:lpstr>
      <vt:lpstr>Open Sans Light</vt:lpstr>
      <vt:lpstr>Roboto</vt:lpstr>
      <vt:lpstr>Segoe UI</vt:lpstr>
      <vt:lpstr>Segoe UI Semilight</vt:lpstr>
      <vt:lpstr>Times New Roman</vt:lpstr>
      <vt:lpstr>Wingdings</vt:lpstr>
      <vt:lpstr>1_Office Theme</vt:lpstr>
      <vt:lpstr>2_Office Theme</vt:lpstr>
      <vt:lpstr>SharePoint Framework Jump Start</vt:lpstr>
      <vt:lpstr>About Me</vt:lpstr>
      <vt:lpstr>PowerPoint Presentation</vt:lpstr>
      <vt:lpstr>Agenda</vt:lpstr>
      <vt:lpstr>SharePoint Framework (SPFx)</vt:lpstr>
      <vt:lpstr>Open source tooling</vt:lpstr>
      <vt:lpstr>Server side tool comparison</vt:lpstr>
      <vt:lpstr>Client-side Web Part Build Flow</vt:lpstr>
      <vt:lpstr>PowerPoint Presentation</vt:lpstr>
      <vt:lpstr>PowerPoint Presentation</vt:lpstr>
      <vt:lpstr>SharePoint Framework Extensions</vt:lpstr>
      <vt:lpstr>Logical architecture of an extension</vt:lpstr>
      <vt:lpstr>Application Customizer</vt:lpstr>
      <vt:lpstr>Field Customizer</vt:lpstr>
      <vt:lpstr>ListView Command Sets</vt:lpstr>
      <vt:lpstr>Debugging SharePoint Framework Extension</vt:lpstr>
      <vt:lpstr>PowerPoint Presentation</vt:lpstr>
      <vt:lpstr>What is TypeScript?</vt:lpstr>
      <vt:lpstr>New Functionality</vt:lpstr>
      <vt:lpstr>Types</vt:lpstr>
      <vt:lpstr>Classes</vt:lpstr>
      <vt:lpstr>Interfaces</vt:lpstr>
      <vt:lpstr>Interface Example</vt:lpstr>
      <vt:lpstr>Functions</vt:lpstr>
      <vt:lpstr>Benefits</vt:lpstr>
      <vt:lpstr>Gotchas</vt:lpstr>
      <vt:lpstr>PowerPoint Presentation</vt:lpstr>
      <vt:lpstr>PowerPoint Presentation</vt:lpstr>
      <vt:lpstr>REACT</vt:lpstr>
      <vt:lpstr>React Key Components</vt:lpstr>
      <vt:lpstr>REACT Components</vt:lpstr>
      <vt:lpstr>Office UI Fabric</vt:lpstr>
      <vt:lpstr>Fabric and its sub-projects</vt:lpstr>
      <vt:lpstr>PowerPoint Presentation</vt:lpstr>
      <vt:lpstr>Deploying our SharePoint Framework Extension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DamiCreative</dc:creator>
  <cp:lastModifiedBy>Ryan Schouten</cp:lastModifiedBy>
  <cp:revision>220</cp:revision>
  <dcterms:created xsi:type="dcterms:W3CDTF">2017-05-04T09:45:03Z</dcterms:created>
  <dcterms:modified xsi:type="dcterms:W3CDTF">2017-12-06T18:32:52Z</dcterms:modified>
</cp:coreProperties>
</file>